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s/slide27.xml" ContentType="application/vnd.openxmlformats-officedocument.presentationml.slide+xml"/>
  <Override PartName="/ppt/slides/slide16.xml" ContentType="application/vnd.openxmlformats-officedocument.presentationml.slide+xml"/>
  <Override PartName="/ppt/slides/slide15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slides/slide25.xml" ContentType="application/vnd.openxmlformats-officedocument.presentationml.slide+xml"/>
  <Override PartName="/ppt/slides/slide24.xml" ContentType="application/vnd.openxmlformats-officedocument.presentationml.slide+xml"/>
  <Override PartName="/ppt/slides/slide23.xml" ContentType="application/vnd.openxmlformats-officedocument.presentationml.slide+xml"/>
  <Override PartName="/ppt/slides/slide22.xml" ContentType="application/vnd.openxmlformats-officedocument.presentationml.slide+xml"/>
  <Override PartName="/ppt/slides/slide21.xml" ContentType="application/vnd.openxmlformats-officedocument.presentationml.slide+xml"/>
  <Override PartName="/ppt/slides/slide20.xml" ContentType="application/vnd.openxmlformats-officedocument.presentationml.slide+xml"/>
  <Override PartName="/ppt/slides/slide26.xml" ContentType="application/vnd.openxmlformats-officedocument.presentationml.slide+xml"/>
  <Override PartName="/ppt/slides/slide9.xml" ContentType="application/vnd.openxmlformats-officedocument.presentationml.slide+xml"/>
  <Override PartName="/ppt/slides/slide7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8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6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ppt/presProps.xml" ContentType="application/vnd.openxmlformats-officedocument.presentationml.presProp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5" r:id="rId6"/>
    <p:sldId id="261" r:id="rId7"/>
    <p:sldId id="262" r:id="rId8"/>
    <p:sldId id="266" r:id="rId9"/>
    <p:sldId id="263" r:id="rId10"/>
    <p:sldId id="267" r:id="rId11"/>
    <p:sldId id="264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7" r:id="rId21"/>
    <p:sldId id="276" r:id="rId22"/>
    <p:sldId id="278" r:id="rId23"/>
    <p:sldId id="279" r:id="rId24"/>
    <p:sldId id="280" r:id="rId25"/>
    <p:sldId id="281" r:id="rId26"/>
    <p:sldId id="282" r:id="rId27"/>
    <p:sldId id="283" r:id="rId28"/>
    <p:sldId id="260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modifyVerifier cryptProviderType="rsaAES" cryptAlgorithmClass="hash" cryptAlgorithmType="typeAny" cryptAlgorithmSid="14" spinCount="100000" saltData="8y4wd0SasIv47FuQ4zpvxw==" hashData="lpTAZHYZTpfylWS5hcHihz3GlxseMxBsctiir7hIXZat33TcD34bZ44Xy/PxV8RwrogIa8VHNh4XjQRGQtsSKg=="/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398" autoAdjust="0"/>
    <p:restoredTop sz="94660"/>
  </p:normalViewPr>
  <p:slideViewPr>
    <p:cSldViewPr snapToGrid="0">
      <p:cViewPr varScale="1">
        <p:scale>
          <a:sx n="73" d="100"/>
          <a:sy n="73" d="100"/>
        </p:scale>
        <p:origin x="81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37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ustomXml" Target="../customXml/item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customXml" Target="../customXml/item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gif>
</file>

<file path=ppt/media/image12.png>
</file>

<file path=ppt/media/image13.jpeg>
</file>

<file path=ppt/media/image14.gif>
</file>

<file path=ppt/media/image15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3263B6E-8802-43AA-A5C3-40CD24F7D1B5}" type="datetimeFigureOut">
              <a:rPr lang="bg-BG" smtClean="0"/>
              <a:t>12.6.2020</a:t>
            </a:fld>
            <a:endParaRPr lang="bg-BG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bg-BG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09BA8F-7FBD-4279-B41A-D6825F385510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6656054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DE1A06-8754-4870-9E44-E39BADAD984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527F020-BBC3-49BB-91C2-5B2CBD64B3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7C0C22-EBDA-4130-87AE-CB28BC19B0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57E616-A6CD-4F30-B25F-0D638882631A}" type="datetime1">
              <a:rPr lang="bg-BG" smtClean="0"/>
              <a:t>12.6.2020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419A8-07CA-4A4C-AEC2-C40D4D50A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FA7B86-E610-42EA-B4DC-C2F44778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‹#›</a:t>
            </a:fld>
            <a:endParaRPr lang="bg-BG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A7BA06D-B3FF-4E91-8639-B4569AE3AA23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Arc 7">
            <a:extLst>
              <a:ext uri="{FF2B5EF4-FFF2-40B4-BE49-F238E27FC236}">
                <a16:creationId xmlns:a16="http://schemas.microsoft.com/office/drawing/2014/main" id="{2B30C86D-5A07-48BC-9C9D-6F9A2DB1E9E1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2714993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F6E5D1-6D19-4E7F-9B4E-42326B7716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AD2A06C-F91A-4ADC-9CD2-61F0A4D7EE1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43AA9A-2280-4F63-8B3D-20742AE690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2ACD686-08A4-4FA9-A287-EF63BDD93262}" type="datetime1">
              <a:rPr lang="bg-BG" smtClean="0"/>
              <a:t>12.6.2020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40D986B-E58E-43B6-8A80-FFA9D8F748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140D36-2E71-4F27-967F-7A3E4C6EE1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‹#›</a:t>
            </a:fld>
            <a:endParaRPr lang="bg-BG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C1609904-5327-4D2C-A445-B270A00F3B5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0FC7BEC-08C5-4D95-9C84-B48BC8AD1C9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9498476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81FEA3D-0C7F-45CD-B6A0-942F707B36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8B8A12-BCE6-4D03-A637-1DEC8924BEF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9755-9FF4-428A-AEB7-1A64774667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19B4886-D0AE-448E-BDEB-2DE84AAE523C}" type="datetime1">
              <a:rPr lang="bg-BG" smtClean="0"/>
              <a:t>12.6.2020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141836-11E2-49FD-877D-53B74514A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24C42-4B05-4EEF-BE14-29041EC9C0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‹#›</a:t>
            </a:fld>
            <a:endParaRPr lang="bg-BG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5BADDEB1-F604-408B-B02A-A2814606E6AF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8DF7987-332F-4D6C-81C3-990F39C76C96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564672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9FF209-11EE-4A3F-9685-A155FECD0D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47AF11-F208-4FDA-9E19-D6CA347213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859742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6E82FA1-02B7-467E-9F16-D17814940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272B68-3AD2-478D-8647-97E5CD418E32}" type="datetime1">
              <a:rPr lang="bg-BG" smtClean="0"/>
              <a:t>12.6.2020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389247-FB8A-4494-859B-B3754B02A5E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CA5B62-3338-46A5-B381-A63B88CB0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‹#›</a:t>
            </a:fld>
            <a:endParaRPr lang="bg-BG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23DA7759-3209-4FE2-96D1-4EEDD81E9EA0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41460DAD-8769-4C9F-9C8C-BB0443909D76}"/>
              </a:ext>
            </a:extLst>
          </p:cNvPr>
          <p:cNvSpPr/>
          <p:nvPr/>
        </p:nvSpPr>
        <p:spPr>
          <a:xfrm flipH="1">
            <a:off x="123536" y="5717905"/>
            <a:ext cx="1771609" cy="1140095"/>
          </a:xfrm>
          <a:custGeom>
            <a:avLst/>
            <a:gdLst>
              <a:gd name="connsiteX0" fmla="*/ 1561721 w 1771609"/>
              <a:gd name="connsiteY0" fmla="*/ 763041 h 1140095"/>
              <a:gd name="connsiteX1" fmla="*/ 1623024 w 1771609"/>
              <a:gd name="connsiteY1" fmla="*/ 792810 h 1140095"/>
              <a:gd name="connsiteX2" fmla="*/ 1711735 w 1771609"/>
              <a:gd name="connsiteY2" fmla="*/ 970132 h 1140095"/>
              <a:gd name="connsiteX3" fmla="*/ 1771609 w 1771609"/>
              <a:gd name="connsiteY3" fmla="*/ 1140095 h 1140095"/>
              <a:gd name="connsiteX4" fmla="*/ 1637225 w 1771609"/>
              <a:gd name="connsiteY4" fmla="*/ 1140095 h 1140095"/>
              <a:gd name="connsiteX5" fmla="*/ 1594820 w 1771609"/>
              <a:gd name="connsiteY5" fmla="*/ 1019711 h 1140095"/>
              <a:gd name="connsiteX6" fmla="*/ 1513200 w 1771609"/>
              <a:gd name="connsiteY6" fmla="*/ 856627 h 1140095"/>
              <a:gd name="connsiteX7" fmla="*/ 1538499 w 1771609"/>
              <a:gd name="connsiteY7" fmla="*/ 770415 h 1140095"/>
              <a:gd name="connsiteX8" fmla="*/ 1561721 w 1771609"/>
              <a:gd name="connsiteY8" fmla="*/ 763041 h 1140095"/>
              <a:gd name="connsiteX9" fmla="*/ 933455 w 1771609"/>
              <a:gd name="connsiteY9" fmla="*/ 161309 h 1140095"/>
              <a:gd name="connsiteX10" fmla="*/ 957797 w 1771609"/>
              <a:gd name="connsiteY10" fmla="*/ 167970 h 1140095"/>
              <a:gd name="connsiteX11" fmla="*/ 1286982 w 1771609"/>
              <a:gd name="connsiteY11" fmla="*/ 387616 h 1140095"/>
              <a:gd name="connsiteX12" fmla="*/ 1293725 w 1771609"/>
              <a:gd name="connsiteY12" fmla="*/ 477075 h 1140095"/>
              <a:gd name="connsiteX13" fmla="*/ 1245453 w 1771609"/>
              <a:gd name="connsiteY13" fmla="*/ 499154 h 1140095"/>
              <a:gd name="connsiteX14" fmla="*/ 1245167 w 1771609"/>
              <a:gd name="connsiteY14" fmla="*/ 499154 h 1140095"/>
              <a:gd name="connsiteX15" fmla="*/ 1203638 w 1771609"/>
              <a:gd name="connsiteY15" fmla="*/ 484104 h 1140095"/>
              <a:gd name="connsiteX16" fmla="*/ 900647 w 1771609"/>
              <a:gd name="connsiteY16" fmla="*/ 281508 h 1140095"/>
              <a:gd name="connsiteX17" fmla="*/ 872454 w 1771609"/>
              <a:gd name="connsiteY17" fmla="*/ 196164 h 1140095"/>
              <a:gd name="connsiteX18" fmla="*/ 933455 w 1771609"/>
              <a:gd name="connsiteY18" fmla="*/ 161309 h 1140095"/>
              <a:gd name="connsiteX19" fmla="*/ 256260 w 1771609"/>
              <a:gd name="connsiteY19" fmla="*/ 29 h 1140095"/>
              <a:gd name="connsiteX20" fmla="*/ 454020 w 1771609"/>
              <a:gd name="connsiteY20" fmla="*/ 13474 h 1140095"/>
              <a:gd name="connsiteX21" fmla="*/ 509236 w 1771609"/>
              <a:gd name="connsiteY21" fmla="*/ 84182 h 1140095"/>
              <a:gd name="connsiteX22" fmla="*/ 445829 w 1771609"/>
              <a:gd name="connsiteY22" fmla="*/ 139871 h 1140095"/>
              <a:gd name="connsiteX23" fmla="*/ 437447 w 1771609"/>
              <a:gd name="connsiteY23" fmla="*/ 139395 h 1140095"/>
              <a:gd name="connsiteX24" fmla="*/ 73211 w 1771609"/>
              <a:gd name="connsiteY24" fmla="*/ 137204 h 1140095"/>
              <a:gd name="connsiteX25" fmla="*/ 749 w 1771609"/>
              <a:gd name="connsiteY25" fmla="*/ 84082 h 1140095"/>
              <a:gd name="connsiteX26" fmla="*/ 53871 w 1771609"/>
              <a:gd name="connsiteY26" fmla="*/ 11621 h 1140095"/>
              <a:gd name="connsiteX27" fmla="*/ 58352 w 1771609"/>
              <a:gd name="connsiteY27" fmla="*/ 11093 h 1140095"/>
              <a:gd name="connsiteX28" fmla="*/ 256260 w 1771609"/>
              <a:gd name="connsiteY28" fmla="*/ 29 h 11400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1771609" h="1140095">
                <a:moveTo>
                  <a:pt x="1561721" y="763041"/>
                </a:moveTo>
                <a:cubicBezTo>
                  <a:pt x="1585506" y="760324"/>
                  <a:pt x="1609722" y="771249"/>
                  <a:pt x="1623024" y="792810"/>
                </a:cubicBezTo>
                <a:cubicBezTo>
                  <a:pt x="1656300" y="850065"/>
                  <a:pt x="1685920" y="909291"/>
                  <a:pt x="1711735" y="970132"/>
                </a:cubicBezTo>
                <a:lnTo>
                  <a:pt x="1771609" y="1140095"/>
                </a:lnTo>
                <a:lnTo>
                  <a:pt x="1637225" y="1140095"/>
                </a:lnTo>
                <a:lnTo>
                  <a:pt x="1594820" y="1019711"/>
                </a:lnTo>
                <a:cubicBezTo>
                  <a:pt x="1571072" y="963753"/>
                  <a:pt x="1543818" y="909282"/>
                  <a:pt x="1513200" y="856627"/>
                </a:cubicBezTo>
                <a:cubicBezTo>
                  <a:pt x="1496379" y="825834"/>
                  <a:pt x="1507704" y="787236"/>
                  <a:pt x="1538499" y="770415"/>
                </a:cubicBezTo>
                <a:cubicBezTo>
                  <a:pt x="1545912" y="766367"/>
                  <a:pt x="1553792" y="763946"/>
                  <a:pt x="1561721" y="763041"/>
                </a:cubicBezTo>
                <a:close/>
                <a:moveTo>
                  <a:pt x="933455" y="161309"/>
                </a:moveTo>
                <a:cubicBezTo>
                  <a:pt x="941693" y="161855"/>
                  <a:pt x="949959" y="164025"/>
                  <a:pt x="957797" y="167970"/>
                </a:cubicBezTo>
                <a:cubicBezTo>
                  <a:pt x="1076184" y="227289"/>
                  <a:pt x="1186759" y="301068"/>
                  <a:pt x="1286982" y="387616"/>
                </a:cubicBezTo>
                <a:cubicBezTo>
                  <a:pt x="1313547" y="410457"/>
                  <a:pt x="1316566" y="450510"/>
                  <a:pt x="1293725" y="477075"/>
                </a:cubicBezTo>
                <a:cubicBezTo>
                  <a:pt x="1281638" y="491137"/>
                  <a:pt x="1263998" y="499204"/>
                  <a:pt x="1245453" y="499154"/>
                </a:cubicBezTo>
                <a:lnTo>
                  <a:pt x="1245167" y="499154"/>
                </a:lnTo>
                <a:cubicBezTo>
                  <a:pt x="1229965" y="499301"/>
                  <a:pt x="1215220" y="493956"/>
                  <a:pt x="1203638" y="484104"/>
                </a:cubicBezTo>
                <a:cubicBezTo>
                  <a:pt x="1111407" y="404300"/>
                  <a:pt x="1009633" y="336248"/>
                  <a:pt x="900647" y="281508"/>
                </a:cubicBezTo>
                <a:cubicBezTo>
                  <a:pt x="869295" y="265726"/>
                  <a:pt x="856672" y="227516"/>
                  <a:pt x="872454" y="196164"/>
                </a:cubicBezTo>
                <a:cubicBezTo>
                  <a:pt x="884290" y="172650"/>
                  <a:pt x="908742" y="159670"/>
                  <a:pt x="933455" y="161309"/>
                </a:cubicBezTo>
                <a:close/>
                <a:moveTo>
                  <a:pt x="256260" y="29"/>
                </a:moveTo>
                <a:cubicBezTo>
                  <a:pt x="322331" y="427"/>
                  <a:pt x="388378" y="4909"/>
                  <a:pt x="454020" y="13474"/>
                </a:cubicBezTo>
                <a:cubicBezTo>
                  <a:pt x="488793" y="17752"/>
                  <a:pt x="513514" y="49409"/>
                  <a:pt x="509236" y="84182"/>
                </a:cubicBezTo>
                <a:cubicBezTo>
                  <a:pt x="505303" y="116151"/>
                  <a:pt x="478038" y="140098"/>
                  <a:pt x="445829" y="139871"/>
                </a:cubicBezTo>
                <a:cubicBezTo>
                  <a:pt x="443027" y="139899"/>
                  <a:pt x="440227" y="139740"/>
                  <a:pt x="437447" y="139395"/>
                </a:cubicBezTo>
                <a:cubicBezTo>
                  <a:pt x="316592" y="123615"/>
                  <a:pt x="194247" y="122878"/>
                  <a:pt x="73211" y="137204"/>
                </a:cubicBezTo>
                <a:cubicBezTo>
                  <a:pt x="38532" y="142545"/>
                  <a:pt x="6090" y="118762"/>
                  <a:pt x="749" y="84082"/>
                </a:cubicBezTo>
                <a:cubicBezTo>
                  <a:pt x="-4591" y="49403"/>
                  <a:pt x="19192" y="16961"/>
                  <a:pt x="53871" y="11621"/>
                </a:cubicBezTo>
                <a:cubicBezTo>
                  <a:pt x="55358" y="11392"/>
                  <a:pt x="56852" y="11216"/>
                  <a:pt x="58352" y="11093"/>
                </a:cubicBezTo>
                <a:cubicBezTo>
                  <a:pt x="124093" y="3319"/>
                  <a:pt x="190189" y="-369"/>
                  <a:pt x="256260" y="29"/>
                </a:cubicBezTo>
                <a:close/>
              </a:path>
            </a:pathLst>
          </a:custGeom>
          <a:solidFill>
            <a:schemeClr val="accent4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63358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4C0001-5D76-45A0-A9F4-7172BDDD5D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1462C4-0E4B-4DB7-A8BF-FE55142760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A5F313-1240-47AE-A026-7F349292B5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93E1D-82DF-4066-A7D1-05579720EBB6}" type="datetime1">
              <a:rPr lang="bg-BG" smtClean="0"/>
              <a:t>12.6.2020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448158-6132-4335-B8E1-F6A8963837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4C5B6-1598-48B4-9B3A-3078FDBE90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‹#›</a:t>
            </a:fld>
            <a:endParaRPr lang="bg-BG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FEDBDD32-D3EE-4848-A112-BA814D4631CD}"/>
              </a:ext>
            </a:extLst>
          </p:cNvPr>
          <p:cNvSpPr/>
          <p:nvPr/>
        </p:nvSpPr>
        <p:spPr>
          <a:xfrm>
            <a:off x="10208695" y="1"/>
            <a:ext cx="1135066" cy="477997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Arc 9">
            <a:extLst>
              <a:ext uri="{FF2B5EF4-FFF2-40B4-BE49-F238E27FC236}">
                <a16:creationId xmlns:a16="http://schemas.microsoft.com/office/drawing/2014/main" id="{61350361-843C-49D0-BD6A-ECDBA3842BA0}"/>
              </a:ext>
            </a:extLst>
          </p:cNvPr>
          <p:cNvSpPr/>
          <p:nvPr/>
        </p:nvSpPr>
        <p:spPr>
          <a:xfrm rot="10800000" flipV="1">
            <a:off x="555710" y="1064829"/>
            <a:ext cx="4083433" cy="4083433"/>
          </a:xfrm>
          <a:prstGeom prst="arc">
            <a:avLst/>
          </a:prstGeom>
          <a:ln w="127000" cap="rnd">
            <a:solidFill>
              <a:schemeClr val="accent4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11279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BFD05-2CB2-4A7E-89E7-57615BA82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9532B8-D460-476D-816F-725E8D96C0A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6F7120F-70AF-4ED5-B364-3AA55C6B44B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D8B65F-F709-469F-9961-4D01896CAA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5BC98A2-D2FC-42C6-9334-D5F6F097E122}" type="datetime1">
              <a:rPr lang="bg-BG" smtClean="0"/>
              <a:t>12.6.2020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81C6BC-B23D-48BC-AD44-654DDB8D01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100D60B-86A1-479D-BCE8-06D2C3DBC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‹#›</a:t>
            </a:fld>
            <a:endParaRPr lang="bg-BG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B4EC5136-99DA-40B5-8F79-5C3A56D38BA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4F8FB775-26C4-41BA-837C-4478D48D215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29612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92983E-E761-4429-9203-7FE8B2DB67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21E9B7-62BE-49BA-AC6B-55250D662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41A3FD-B90A-4C31-BD6B-581F9E2E0E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0D1D55-B722-4968-B171-AF3B462DDAD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085A8-02C2-4E7F-935E-5AEECBAD19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A8A5018-8A77-40E8-B159-4894ECF228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66A541-AA16-4C53-86E1-8633F1DF4B63}" type="datetime1">
              <a:rPr lang="bg-BG" smtClean="0"/>
              <a:t>12.6.2020</a:t>
            </a:fld>
            <a:endParaRPr lang="bg-BG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AD79441-8908-4461-9FDD-BCE638837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8D29F7D-B101-4950-A2C0-F350FB26D4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‹#›</a:t>
            </a:fld>
            <a:endParaRPr lang="bg-BG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862D7398-9A79-4B24-9C7D-F0DEED57C70B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07F28CD-1873-4E36-A064-2D25E0A8501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430902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11BF3-02E8-4EB7-818E-652B82CF2C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54D3190-B78C-42F1-9D62-F523886BB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277B19-BD45-40FC-BD33-2F2CE035B7F8}" type="datetime1">
              <a:rPr lang="bg-BG" smtClean="0"/>
              <a:t>12.6.2020</a:t>
            </a:fld>
            <a:endParaRPr lang="bg-BG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A381C40-F9FC-4D58-8508-F0632DF5A0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101CBCC-4CC2-49BD-B155-01E0F4D798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‹#›</a:t>
            </a:fld>
            <a:endParaRPr lang="bg-BG"/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C13EF9C-0B5A-4364-91AA-E5DD5B536E54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8F674475-6327-490A-BD7F-084F5C07F2E4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837737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7024287-C9B9-48AC-8E4D-A282DE2F44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1C94C4-DA43-43EC-8FCF-8BE7FF966006}" type="datetime1">
              <a:rPr lang="bg-BG" smtClean="0"/>
              <a:t>12.6.2020</a:t>
            </a:fld>
            <a:endParaRPr lang="bg-BG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34C9A2-75A7-4164-B3B8-E6A9D60BA0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CBE73CE-2859-4D49-A9EC-26AF3FBDF6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‹#›</a:t>
            </a:fld>
            <a:endParaRPr lang="bg-BG"/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AA5ED585-FEBB-4DAD-84C0-97BEE6C360C3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EF6AC352-A720-4DB3-87CA-A33B0607CA2F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7196937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FFC812-4DB6-4F98-9404-29C191D3BA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F0855E-0CD6-47DD-B648-4C84C783D7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D50082B-17D7-4D61-8AEB-81517D85D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A70783-FF31-4C4E-9196-EB169B2097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228D1D-DA93-4905-A4C6-0A6F1E3447B0}" type="datetime1">
              <a:rPr lang="bg-BG" smtClean="0"/>
              <a:t>12.6.2020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D92E260-747D-40FD-A062-9DD5E6835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7E50A0-1E05-49C5-88C9-4626775120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‹#›</a:t>
            </a:fld>
            <a:endParaRPr lang="bg-BG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2C155C63-9F58-4422-B669-F97486280671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385DBA62-0EDB-47AA-86C7-90463BC9B308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691769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1D7521-E43D-41D1-B458-26B20DC6D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2472CF2-2653-4B98-A416-D7A0A860E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6EF87F5-0B10-4AC7-9599-F088C5E796D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2A07CB7-0520-4D64-B76C-C31AC5578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8053DC-8A42-411A-ADC2-162E148D1982}" type="datetime1">
              <a:rPr lang="bg-BG" smtClean="0"/>
              <a:t>12.6.2020</a:t>
            </a:fld>
            <a:endParaRPr lang="bg-BG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2EEB226-AD45-45DF-AAB5-5513AE732A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E96AEB-9481-4CCE-B110-FEDD33483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‹#›</a:t>
            </a:fld>
            <a:endParaRPr lang="bg-BG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6BA9707F-7BCE-464F-BF45-E216527084EE}"/>
              </a:ext>
            </a:extLst>
          </p:cNvPr>
          <p:cNvSpPr/>
          <p:nvPr/>
        </p:nvSpPr>
        <p:spPr>
          <a:xfrm rot="16200000">
            <a:off x="-388933" y="4841194"/>
            <a:ext cx="1737401" cy="959536"/>
          </a:xfrm>
          <a:custGeom>
            <a:avLst/>
            <a:gdLst>
              <a:gd name="connsiteX0" fmla="*/ 0 w 1737401"/>
              <a:gd name="connsiteY0" fmla="*/ 0 h 959536"/>
              <a:gd name="connsiteX1" fmla="*/ 123825 w 1737401"/>
              <a:gd name="connsiteY1" fmla="*/ 0 h 959536"/>
              <a:gd name="connsiteX2" fmla="*/ 123825 w 1737401"/>
              <a:gd name="connsiteY2" fmla="*/ 790277 h 959536"/>
              <a:gd name="connsiteX3" fmla="*/ 1490095 w 1737401"/>
              <a:gd name="connsiteY3" fmla="*/ 0 h 959536"/>
              <a:gd name="connsiteX4" fmla="*/ 1737401 w 1737401"/>
              <a:gd name="connsiteY4" fmla="*/ 0 h 959536"/>
              <a:gd name="connsiteX5" fmla="*/ 92869 w 1737401"/>
              <a:gd name="connsiteY5" fmla="*/ 951249 h 959536"/>
              <a:gd name="connsiteX6" fmla="*/ 61913 w 1737401"/>
              <a:gd name="connsiteY6" fmla="*/ 959536 h 959536"/>
              <a:gd name="connsiteX7" fmla="*/ 0 w 1737401"/>
              <a:gd name="connsiteY7" fmla="*/ 897624 h 959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737401" h="959536">
                <a:moveTo>
                  <a:pt x="0" y="0"/>
                </a:moveTo>
                <a:lnTo>
                  <a:pt x="123825" y="0"/>
                </a:lnTo>
                <a:lnTo>
                  <a:pt x="123825" y="790277"/>
                </a:lnTo>
                <a:lnTo>
                  <a:pt x="1490095" y="0"/>
                </a:lnTo>
                <a:lnTo>
                  <a:pt x="1737401" y="0"/>
                </a:lnTo>
                <a:lnTo>
                  <a:pt x="92869" y="951249"/>
                </a:lnTo>
                <a:cubicBezTo>
                  <a:pt x="83458" y="956688"/>
                  <a:pt x="72780" y="959546"/>
                  <a:pt x="61913" y="959536"/>
                </a:cubicBezTo>
                <a:cubicBezTo>
                  <a:pt x="27719" y="959536"/>
                  <a:pt x="0" y="931818"/>
                  <a:pt x="0" y="897624"/>
                </a:cubicBezTo>
                <a:close/>
              </a:path>
            </a:pathLst>
          </a:custGeom>
          <a:solidFill>
            <a:schemeClr val="accent6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BC589723-2CC8-49D1-B4E1-36FECED6A2D7}"/>
              </a:ext>
            </a:extLst>
          </p:cNvPr>
          <p:cNvSpPr/>
          <p:nvPr/>
        </p:nvSpPr>
        <p:spPr>
          <a:xfrm>
            <a:off x="10494433" y="2"/>
            <a:ext cx="849328" cy="357668"/>
          </a:xfrm>
          <a:custGeom>
            <a:avLst/>
            <a:gdLst>
              <a:gd name="connsiteX0" fmla="*/ 0 w 1135066"/>
              <a:gd name="connsiteY0" fmla="*/ 0 h 477997"/>
              <a:gd name="connsiteX1" fmla="*/ 1135066 w 1135066"/>
              <a:gd name="connsiteY1" fmla="*/ 0 h 477997"/>
              <a:gd name="connsiteX2" fmla="*/ 1133370 w 1135066"/>
              <a:gd name="connsiteY2" fmla="*/ 16827 h 477997"/>
              <a:gd name="connsiteX3" fmla="*/ 567533 w 1135066"/>
              <a:gd name="connsiteY3" fmla="*/ 477997 h 477997"/>
              <a:gd name="connsiteX4" fmla="*/ 1696 w 1135066"/>
              <a:gd name="connsiteY4" fmla="*/ 16827 h 4779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35066" h="477997">
                <a:moveTo>
                  <a:pt x="0" y="0"/>
                </a:moveTo>
                <a:lnTo>
                  <a:pt x="1135066" y="0"/>
                </a:lnTo>
                <a:lnTo>
                  <a:pt x="1133370" y="16827"/>
                </a:lnTo>
                <a:cubicBezTo>
                  <a:pt x="1079514" y="280016"/>
                  <a:pt x="846644" y="477997"/>
                  <a:pt x="567533" y="477997"/>
                </a:cubicBezTo>
                <a:cubicBezTo>
                  <a:pt x="288422" y="477997"/>
                  <a:pt x="55552" y="280016"/>
                  <a:pt x="1696" y="16827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5686913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7EC5685-19F1-49DA-ADE5-D5D32F1659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FC0A4D-22A1-4554-B5DE-887974F4DF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D5CDC-F2CE-410E-AD13-DDC235C71C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AD0E1647-EA1B-452A-9DFC-8D562A4EDF95}" type="datetime1">
              <a:rPr lang="bg-BG" smtClean="0"/>
              <a:t>12.6.2020</a:t>
            </a:fld>
            <a:endParaRPr lang="bg-BG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340CD45-794A-4BB0-A427-0CE61AEAF4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B3AB91-9588-4071-92D2-364F4A6ED09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cap="none" spc="0" baseline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74FDB28D-304C-45FC-AF9C-24E383449755}" type="slidenum">
              <a:rPr lang="bg-BG" smtClean="0"/>
              <a:t>‹#›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817021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gi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gi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eeksforgeeks.org/java-util-hashmap-in-java-with-examples/" TargetMode="External"/><Relationship Id="rId2" Type="http://schemas.openxmlformats.org/officeDocument/2006/relationships/hyperlink" Target="https://www.w3schools.com/java/java_hashmap.asp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C6F7744-557E-4A99-BF81-4792ACC56A7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418" r="-1" b="-1"/>
          <a:stretch/>
        </p:blipFill>
        <p:spPr>
          <a:xfrm>
            <a:off x="9351" y="18672"/>
            <a:ext cx="12188932" cy="685799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bg-BG" dirty="0"/>
              <a:t/>
            </a:r>
            <a:br>
              <a:rPr lang="bg-BG" dirty="0"/>
            </a:br>
            <a:r>
              <a:rPr lang="en-US" dirty="0"/>
              <a:t> </a:t>
            </a:r>
            <a:r>
              <a:rPr lang="en-US" dirty="0">
                <a:solidFill>
                  <a:schemeClr val="bg1"/>
                </a:solidFill>
              </a:rPr>
              <a:t>Java </a:t>
            </a:r>
            <a:r>
              <a:rPr lang="en-US" dirty="0" err="1">
                <a:solidFill>
                  <a:schemeClr val="bg1"/>
                </a:solidFill>
              </a:rPr>
              <a:t>HashMap</a:t>
            </a:r>
            <a:r>
              <a:rPr lang="en-US" dirty="0">
                <a:solidFill>
                  <a:schemeClr val="bg1"/>
                </a:solidFill>
              </a:rPr>
              <a:t> </a:t>
            </a:r>
            <a:endParaRPr lang="bg-BG" dirty="0">
              <a:solidFill>
                <a:schemeClr val="bg1"/>
              </a:solidFill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8070157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Премахване на всички елементи 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i="1" dirty="0" smtClean="0"/>
              <a:t> </a:t>
            </a:r>
            <a:r>
              <a:rPr lang="ru-RU" b="1" dirty="0" smtClean="0"/>
              <a:t>метод clear</a:t>
            </a:r>
            <a:r>
              <a:rPr lang="ru-RU" b="1" dirty="0"/>
              <a:t>() </a:t>
            </a:r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10</a:t>
            </a:fld>
            <a:endParaRPr lang="bg-BG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252" t="36061" r="53346" b="25645"/>
          <a:stretch/>
        </p:blipFill>
        <p:spPr>
          <a:xfrm>
            <a:off x="1132111" y="2361670"/>
            <a:ext cx="8701391" cy="4126215"/>
          </a:xfrm>
          <a:prstGeom prst="rect">
            <a:avLst/>
          </a:prstGeom>
        </p:spPr>
      </p:pic>
      <p:sp>
        <p:nvSpPr>
          <p:cNvPr id="8" name="Right Arrow 7"/>
          <p:cNvSpPr/>
          <p:nvPr/>
        </p:nvSpPr>
        <p:spPr>
          <a:xfrm>
            <a:off x="319314" y="4876804"/>
            <a:ext cx="957943" cy="928914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50478" t="31212" r="31876" b="58916"/>
          <a:stretch/>
        </p:blipFill>
        <p:spPr>
          <a:xfrm>
            <a:off x="7605483" y="4621665"/>
            <a:ext cx="3381832" cy="10637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2912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Размерност на HashMap 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 smtClean="0"/>
              <a:t>Метод size</a:t>
            </a:r>
            <a:r>
              <a:rPr lang="ru-RU" b="1" dirty="0"/>
              <a:t>() </a:t>
            </a:r>
            <a:r>
              <a:rPr lang="ru-RU" b="1" dirty="0" smtClean="0"/>
              <a:t/>
            </a:r>
            <a:br>
              <a:rPr lang="ru-RU" b="1" dirty="0" smtClean="0"/>
            </a:br>
            <a:r>
              <a:rPr lang="ru-RU" b="1" dirty="0" smtClean="0"/>
              <a:t>(</a:t>
            </a:r>
            <a:r>
              <a:rPr lang="ru-RU" b="1" dirty="0"/>
              <a:t>връща </a:t>
            </a:r>
            <a:r>
              <a:rPr lang="ru-RU" b="1" dirty="0" smtClean="0"/>
              <a:t>броя на елементите</a:t>
            </a:r>
            <a:r>
              <a:rPr lang="en-US" b="1" dirty="0" smtClean="0"/>
              <a:t>)</a:t>
            </a:r>
          </a:p>
          <a:p>
            <a:endParaRPr lang="bg-BG" dirty="0"/>
          </a:p>
        </p:txBody>
      </p:sp>
      <p:sp>
        <p:nvSpPr>
          <p:cNvPr id="4" name="Rounded Rectangle 3"/>
          <p:cNvSpPr/>
          <p:nvPr/>
        </p:nvSpPr>
        <p:spPr>
          <a:xfrm>
            <a:off x="1332411" y="3278777"/>
            <a:ext cx="9313818" cy="1436914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/>
              <a:t>capitalCities.size</a:t>
            </a:r>
            <a:r>
              <a:rPr lang="en-US" sz="4000" dirty="0"/>
              <a:t>();</a:t>
            </a:r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11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3243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Размерност на HashMap 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 smtClean="0"/>
              <a:t>Метод size</a:t>
            </a:r>
            <a:r>
              <a:rPr lang="ru-RU" b="1" dirty="0"/>
              <a:t>() </a:t>
            </a:r>
            <a:r>
              <a:rPr lang="ru-RU" b="1" dirty="0" smtClean="0"/>
              <a:t/>
            </a:r>
            <a:br>
              <a:rPr lang="ru-RU" b="1" dirty="0" smtClean="0"/>
            </a:br>
            <a:r>
              <a:rPr lang="ru-RU" b="1" dirty="0" smtClean="0"/>
              <a:t>(</a:t>
            </a:r>
            <a:r>
              <a:rPr lang="ru-RU" b="1" dirty="0"/>
              <a:t>връща цяло </a:t>
            </a:r>
            <a:r>
              <a:rPr lang="ru-RU" b="1" dirty="0" smtClean="0"/>
              <a:t>число</a:t>
            </a:r>
            <a:r>
              <a:rPr lang="en-US" b="1" dirty="0" smtClean="0"/>
              <a:t>)</a:t>
            </a:r>
          </a:p>
          <a:p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12</a:t>
            </a:fld>
            <a:endParaRPr lang="bg-BG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363" t="35466" r="52900" b="27827"/>
          <a:stretch/>
        </p:blipFill>
        <p:spPr>
          <a:xfrm>
            <a:off x="1063170" y="2670629"/>
            <a:ext cx="8977549" cy="405084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50520" t="31451" r="38937" b="59145"/>
          <a:stretch/>
        </p:blipFill>
        <p:spPr>
          <a:xfrm>
            <a:off x="8361797" y="4990343"/>
            <a:ext cx="2054814" cy="1030515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 rot="16200000">
            <a:off x="5665863" y="5899452"/>
            <a:ext cx="715129" cy="928914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7736163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Обхождане на елементите на </a:t>
            </a:r>
            <a:r>
              <a:rPr lang="en-US" dirty="0" err="1" smtClean="0"/>
              <a:t>HashMap</a:t>
            </a:r>
            <a:r>
              <a:rPr lang="en-US" dirty="0" smtClean="0"/>
              <a:t> </a:t>
            </a:r>
            <a:r>
              <a:rPr lang="bg-BG" dirty="0" smtClean="0"/>
              <a:t>с </a:t>
            </a:r>
            <a:r>
              <a:rPr lang="en-US" dirty="0" smtClean="0"/>
              <a:t>for-each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/>
              <a:t>Използва </a:t>
            </a:r>
            <a:r>
              <a:rPr lang="ru-RU" dirty="0" smtClean="0"/>
              <a:t>се</a:t>
            </a:r>
            <a:r>
              <a:rPr lang="en-US" dirty="0" smtClean="0"/>
              <a:t>:</a:t>
            </a:r>
            <a:endParaRPr lang="ru-RU" dirty="0" smtClean="0"/>
          </a:p>
          <a:p>
            <a:pPr lvl="1"/>
            <a:r>
              <a:rPr lang="ru-RU" b="1" dirty="0" smtClean="0">
                <a:solidFill>
                  <a:srgbClr val="0070C0"/>
                </a:solidFill>
              </a:rPr>
              <a:t>keySet</a:t>
            </a:r>
            <a:r>
              <a:rPr lang="ru-RU" b="1" dirty="0">
                <a:solidFill>
                  <a:srgbClr val="0070C0"/>
                </a:solidFill>
              </a:rPr>
              <a:t>() </a:t>
            </a:r>
            <a:r>
              <a:rPr lang="ru-RU" dirty="0">
                <a:solidFill>
                  <a:srgbClr val="0070C0"/>
                </a:solidFill>
              </a:rPr>
              <a:t>метода</a:t>
            </a:r>
            <a:r>
              <a:rPr lang="ru-RU" dirty="0"/>
              <a:t>, ако </a:t>
            </a:r>
            <a:r>
              <a:rPr lang="en-US" dirty="0" smtClean="0"/>
              <a:t>e </a:t>
            </a:r>
            <a:r>
              <a:rPr lang="bg-BG" dirty="0" smtClean="0"/>
              <a:t>необходимо</a:t>
            </a:r>
            <a:r>
              <a:rPr lang="ru-RU" dirty="0" smtClean="0"/>
              <a:t> </a:t>
            </a:r>
            <a:r>
              <a:rPr lang="bg-BG" b="1" dirty="0" smtClean="0">
                <a:solidFill>
                  <a:srgbClr val="0070C0"/>
                </a:solidFill>
              </a:rPr>
              <a:t>извеждане </a:t>
            </a:r>
            <a:r>
              <a:rPr lang="ru-RU" b="1" dirty="0" smtClean="0">
                <a:solidFill>
                  <a:srgbClr val="0070C0"/>
                </a:solidFill>
              </a:rPr>
              <a:t>само на ключовете </a:t>
            </a:r>
            <a:r>
              <a:rPr lang="ru-RU" dirty="0"/>
              <a:t>и </a:t>
            </a:r>
            <a:endParaRPr lang="ru-RU" dirty="0" smtClean="0"/>
          </a:p>
          <a:p>
            <a:pPr lvl="1"/>
            <a:r>
              <a:rPr lang="ru-RU" b="1" dirty="0" smtClean="0">
                <a:solidFill>
                  <a:srgbClr val="0070C0"/>
                </a:solidFill>
              </a:rPr>
              <a:t>values</a:t>
            </a:r>
            <a:r>
              <a:rPr lang="ru-RU" b="1" dirty="0">
                <a:solidFill>
                  <a:srgbClr val="0070C0"/>
                </a:solidFill>
              </a:rPr>
              <a:t>() </a:t>
            </a:r>
            <a:r>
              <a:rPr lang="ru-RU" dirty="0">
                <a:solidFill>
                  <a:srgbClr val="0070C0"/>
                </a:solidFill>
              </a:rPr>
              <a:t>метода</a:t>
            </a:r>
            <a:r>
              <a:rPr lang="ru-RU" dirty="0"/>
              <a:t>, ако </a:t>
            </a:r>
            <a:r>
              <a:rPr lang="en-US" dirty="0"/>
              <a:t>e </a:t>
            </a:r>
            <a:r>
              <a:rPr lang="bg-BG" dirty="0"/>
              <a:t>необходимо</a:t>
            </a:r>
            <a:r>
              <a:rPr lang="ru-RU" dirty="0" smtClean="0"/>
              <a:t> </a:t>
            </a:r>
            <a:r>
              <a:rPr lang="bg-BG" b="1" dirty="0" smtClean="0">
                <a:solidFill>
                  <a:srgbClr val="0070C0"/>
                </a:solidFill>
              </a:rPr>
              <a:t>извеждане </a:t>
            </a:r>
            <a:r>
              <a:rPr lang="ru-RU" b="1" dirty="0" smtClean="0">
                <a:solidFill>
                  <a:srgbClr val="0070C0"/>
                </a:solidFill>
              </a:rPr>
              <a:t>само </a:t>
            </a:r>
            <a:r>
              <a:rPr lang="ru-RU" b="1" dirty="0">
                <a:solidFill>
                  <a:srgbClr val="0070C0"/>
                </a:solidFill>
              </a:rPr>
              <a:t>стойностите на елементите</a:t>
            </a:r>
            <a:endParaRPr lang="bg-BG" b="1" dirty="0">
              <a:solidFill>
                <a:srgbClr val="0070C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13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940046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Обхождане на елементите на </a:t>
            </a:r>
            <a:r>
              <a:rPr lang="en-US" dirty="0" err="1" smtClean="0"/>
              <a:t>HashMap</a:t>
            </a:r>
            <a:r>
              <a:rPr lang="en-US" dirty="0" smtClean="0"/>
              <a:t> </a:t>
            </a:r>
            <a:r>
              <a:rPr lang="bg-BG" dirty="0" smtClean="0"/>
              <a:t>с </a:t>
            </a:r>
            <a:r>
              <a:rPr lang="en-US" dirty="0" smtClean="0"/>
              <a:t>for-each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dirty="0" smtClean="0"/>
              <a:t>Пример за използване на </a:t>
            </a:r>
            <a:r>
              <a:rPr lang="ru-RU" b="1" dirty="0" smtClean="0">
                <a:solidFill>
                  <a:srgbClr val="0070C0"/>
                </a:solidFill>
              </a:rPr>
              <a:t>keySet</a:t>
            </a:r>
            <a:r>
              <a:rPr lang="ru-RU" b="1" dirty="0">
                <a:solidFill>
                  <a:srgbClr val="0070C0"/>
                </a:solidFill>
              </a:rPr>
              <a:t>() </a:t>
            </a:r>
            <a:r>
              <a:rPr lang="ru-RU" dirty="0" smtClean="0">
                <a:solidFill>
                  <a:srgbClr val="0070C0"/>
                </a:solidFill>
              </a:rPr>
              <a:t>метода </a:t>
            </a:r>
            <a:r>
              <a:rPr lang="bg-BG" dirty="0" smtClean="0"/>
              <a:t>за </a:t>
            </a:r>
            <a:r>
              <a:rPr lang="bg-BG" b="1" dirty="0" smtClean="0">
                <a:solidFill>
                  <a:srgbClr val="0070C0"/>
                </a:solidFill>
              </a:rPr>
              <a:t>извеждане </a:t>
            </a:r>
            <a:r>
              <a:rPr lang="ru-RU" b="1" dirty="0" smtClean="0">
                <a:solidFill>
                  <a:srgbClr val="0070C0"/>
                </a:solidFill>
              </a:rPr>
              <a:t>на ключовете</a:t>
            </a:r>
            <a:endParaRPr lang="bg-BG" b="1" dirty="0">
              <a:solidFill>
                <a:srgbClr val="0070C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14</a:t>
            </a:fld>
            <a:endParaRPr lang="bg-BG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474" t="35665" r="52900" b="19891"/>
          <a:stretch/>
        </p:blipFill>
        <p:spPr>
          <a:xfrm>
            <a:off x="3153680" y="2225334"/>
            <a:ext cx="8458751" cy="4632666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50479" t="31683" r="40649" b="49316"/>
          <a:stretch/>
        </p:blipFill>
        <p:spPr>
          <a:xfrm>
            <a:off x="9191170" y="4287496"/>
            <a:ext cx="1869719" cy="225141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8" name="Rounded Rectangle 7"/>
          <p:cNvSpPr/>
          <p:nvPr/>
        </p:nvSpPr>
        <p:spPr>
          <a:xfrm>
            <a:off x="3338286" y="5210629"/>
            <a:ext cx="4702628" cy="696685"/>
          </a:xfrm>
          <a:prstGeom prst="round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22692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Обхождане на елементите на </a:t>
            </a:r>
            <a:r>
              <a:rPr lang="en-US" dirty="0" err="1" smtClean="0"/>
              <a:t>HashMap</a:t>
            </a:r>
            <a:r>
              <a:rPr lang="en-US" dirty="0" smtClean="0"/>
              <a:t> </a:t>
            </a:r>
            <a:r>
              <a:rPr lang="bg-BG" dirty="0" smtClean="0"/>
              <a:t>с </a:t>
            </a:r>
            <a:r>
              <a:rPr lang="en-US" dirty="0" smtClean="0"/>
              <a:t>for-each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ru-RU" dirty="0" smtClean="0"/>
              <a:t>Пример за използване на </a:t>
            </a:r>
            <a:r>
              <a:rPr lang="ru-RU" b="1" dirty="0">
                <a:solidFill>
                  <a:srgbClr val="0070C0"/>
                </a:solidFill>
              </a:rPr>
              <a:t>values() </a:t>
            </a:r>
            <a:r>
              <a:rPr lang="ru-RU" dirty="0">
                <a:solidFill>
                  <a:srgbClr val="0070C0"/>
                </a:solidFill>
              </a:rPr>
              <a:t>метода</a:t>
            </a:r>
            <a:r>
              <a:rPr lang="ru-RU" dirty="0"/>
              <a:t>, </a:t>
            </a:r>
            <a:r>
              <a:rPr lang="bg-BG" dirty="0" smtClean="0"/>
              <a:t>за </a:t>
            </a:r>
            <a:r>
              <a:rPr lang="bg-BG" b="1" dirty="0" smtClean="0">
                <a:solidFill>
                  <a:srgbClr val="0070C0"/>
                </a:solidFill>
              </a:rPr>
              <a:t>извеждане </a:t>
            </a:r>
            <a:r>
              <a:rPr lang="ru-RU" b="1" dirty="0">
                <a:solidFill>
                  <a:srgbClr val="0070C0"/>
                </a:solidFill>
              </a:rPr>
              <a:t>само стойностите на елементите</a:t>
            </a:r>
            <a:endParaRPr lang="bg-BG" b="1" dirty="0">
              <a:solidFill>
                <a:srgbClr val="0070C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15</a:t>
            </a:fld>
            <a:endParaRPr lang="bg-BG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1028" t="35664" r="52790" b="19495"/>
          <a:stretch/>
        </p:blipFill>
        <p:spPr>
          <a:xfrm>
            <a:off x="2601686" y="2540075"/>
            <a:ext cx="7909826" cy="4317925"/>
          </a:xfrm>
          <a:prstGeom prst="rect">
            <a:avLst/>
          </a:prstGeom>
          <a:ln>
            <a:noFill/>
          </a:ln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50433" t="31293" r="40354" b="49415"/>
          <a:stretch/>
        </p:blipFill>
        <p:spPr>
          <a:xfrm>
            <a:off x="8801329" y="4256619"/>
            <a:ext cx="1953757" cy="2300173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10" name="Rounded Rectangle 9"/>
          <p:cNvSpPr/>
          <p:nvPr/>
        </p:nvSpPr>
        <p:spPr>
          <a:xfrm>
            <a:off x="2946400" y="5283200"/>
            <a:ext cx="4992914" cy="624114"/>
          </a:xfrm>
          <a:prstGeom prst="roundRect">
            <a:avLst/>
          </a:prstGeom>
          <a:noFill/>
          <a:ln w="38100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093582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Пример за печат на </a:t>
            </a:r>
            <a:r>
              <a:rPr lang="en-US" dirty="0" smtClean="0"/>
              <a:t>keys </a:t>
            </a:r>
            <a:r>
              <a:rPr lang="bg-BG" dirty="0" smtClean="0"/>
              <a:t>и</a:t>
            </a:r>
            <a:r>
              <a:rPr lang="en-US" dirty="0" smtClean="0"/>
              <a:t> </a:t>
            </a:r>
            <a:r>
              <a:rPr lang="en-US" dirty="0"/>
              <a:t>values 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16</a:t>
            </a:fld>
            <a:endParaRPr lang="bg-BG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140" t="35664" r="51896" b="19693"/>
          <a:stretch/>
        </p:blipFill>
        <p:spPr>
          <a:xfrm>
            <a:off x="359415" y="1690688"/>
            <a:ext cx="8729970" cy="466566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50819" t="35112" r="30207" b="50794"/>
          <a:stretch/>
        </p:blipFill>
        <p:spPr>
          <a:xfrm>
            <a:off x="7664858" y="3253222"/>
            <a:ext cx="3688942" cy="1540593"/>
          </a:xfrm>
          <a:prstGeom prst="roundRect">
            <a:avLst>
              <a:gd name="adj" fmla="val 0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83592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/>
              <a:t>Други типове данни за ключ и стойност в HashMap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b="1" dirty="0" smtClean="0">
                <a:solidFill>
                  <a:srgbClr val="0070C0"/>
                </a:solidFill>
              </a:rPr>
              <a:t>Ключовете </a:t>
            </a:r>
            <a:r>
              <a:rPr lang="bg-BG" b="1" dirty="0">
                <a:solidFill>
                  <a:srgbClr val="0070C0"/>
                </a:solidFill>
              </a:rPr>
              <a:t>и стойностите </a:t>
            </a:r>
            <a:r>
              <a:rPr lang="bg-BG" dirty="0"/>
              <a:t>в </a:t>
            </a:r>
            <a:r>
              <a:rPr lang="en-US" dirty="0" err="1"/>
              <a:t>HashMap</a:t>
            </a:r>
            <a:r>
              <a:rPr lang="en-US" dirty="0"/>
              <a:t> </a:t>
            </a:r>
            <a:r>
              <a:rPr lang="bg-BG" dirty="0"/>
              <a:t>всъщност </a:t>
            </a:r>
            <a:r>
              <a:rPr lang="bg-BG" b="1" dirty="0">
                <a:solidFill>
                  <a:srgbClr val="0070C0"/>
                </a:solidFill>
              </a:rPr>
              <a:t>са обекти</a:t>
            </a:r>
            <a:r>
              <a:rPr lang="bg-BG" dirty="0"/>
              <a:t>. </a:t>
            </a:r>
            <a:endParaRPr lang="bg-BG" dirty="0" smtClean="0"/>
          </a:p>
          <a:p>
            <a:r>
              <a:rPr lang="bg-BG" dirty="0" smtClean="0"/>
              <a:t>В </a:t>
            </a:r>
            <a:r>
              <a:rPr lang="bg-BG" dirty="0"/>
              <a:t>горните примери използвахме обекти от тип "</a:t>
            </a:r>
            <a:r>
              <a:rPr lang="en-US" dirty="0"/>
              <a:t>String". </a:t>
            </a:r>
            <a:endParaRPr lang="bg-BG" dirty="0" smtClean="0"/>
          </a:p>
          <a:p>
            <a:r>
              <a:rPr lang="bg-BG" dirty="0" smtClean="0"/>
              <a:t>Не </a:t>
            </a:r>
            <a:r>
              <a:rPr lang="bg-BG" dirty="0"/>
              <a:t>забравяйте, че </a:t>
            </a:r>
            <a:r>
              <a:rPr lang="en-US" b="1" dirty="0">
                <a:solidFill>
                  <a:srgbClr val="0070C0"/>
                </a:solidFill>
              </a:rPr>
              <a:t>String </a:t>
            </a:r>
            <a:r>
              <a:rPr lang="bg-BG" b="1" dirty="0">
                <a:solidFill>
                  <a:srgbClr val="0070C0"/>
                </a:solidFill>
              </a:rPr>
              <a:t>в </a:t>
            </a:r>
            <a:r>
              <a:rPr lang="en-US" b="1" dirty="0">
                <a:solidFill>
                  <a:srgbClr val="0070C0"/>
                </a:solidFill>
              </a:rPr>
              <a:t>Java </a:t>
            </a:r>
            <a:r>
              <a:rPr lang="bg-BG" b="1" dirty="0">
                <a:solidFill>
                  <a:srgbClr val="0070C0"/>
                </a:solidFill>
              </a:rPr>
              <a:t>е обект </a:t>
            </a:r>
            <a:r>
              <a:rPr lang="bg-BG" dirty="0"/>
              <a:t>(а не примитивен тип). </a:t>
            </a:r>
            <a:endParaRPr lang="bg-BG" dirty="0" smtClean="0"/>
          </a:p>
          <a:p>
            <a:r>
              <a:rPr lang="bg-BG" dirty="0" smtClean="0"/>
              <a:t>За </a:t>
            </a:r>
            <a:r>
              <a:rPr lang="bg-BG" dirty="0"/>
              <a:t>да използвате други типове, като например </a:t>
            </a:r>
            <a:r>
              <a:rPr lang="en-US" dirty="0" err="1"/>
              <a:t>int</a:t>
            </a:r>
            <a:r>
              <a:rPr lang="en-US" dirty="0"/>
              <a:t>, </a:t>
            </a:r>
            <a:r>
              <a:rPr lang="bg-BG" dirty="0"/>
              <a:t>трябва да посочите еквивалентен клас обвивка: </a:t>
            </a:r>
            <a:r>
              <a:rPr lang="en-US" dirty="0"/>
              <a:t>Integer. </a:t>
            </a:r>
            <a:r>
              <a:rPr lang="bg-BG" dirty="0"/>
              <a:t>За други примитивни типове използвайте: </a:t>
            </a:r>
            <a:r>
              <a:rPr lang="en-US" dirty="0"/>
              <a:t>Boolean </a:t>
            </a:r>
            <a:r>
              <a:rPr lang="bg-BG" dirty="0"/>
              <a:t>за </a:t>
            </a:r>
            <a:r>
              <a:rPr lang="en-US" dirty="0" err="1"/>
              <a:t>boolean</a:t>
            </a:r>
            <a:r>
              <a:rPr lang="en-US" dirty="0"/>
              <a:t>, Character</a:t>
            </a:r>
            <a:r>
              <a:rPr lang="bg-BG" dirty="0" smtClean="0"/>
              <a:t> </a:t>
            </a:r>
            <a:r>
              <a:rPr lang="bg-BG" dirty="0"/>
              <a:t>за </a:t>
            </a:r>
            <a:r>
              <a:rPr lang="en-US" dirty="0"/>
              <a:t>char, Double </a:t>
            </a:r>
            <a:r>
              <a:rPr lang="bg-BG" dirty="0"/>
              <a:t>за </a:t>
            </a:r>
            <a:r>
              <a:rPr lang="en-US" dirty="0"/>
              <a:t>double</a:t>
            </a:r>
            <a:r>
              <a:rPr lang="bg-BG" dirty="0" smtClean="0"/>
              <a:t> </a:t>
            </a:r>
            <a:r>
              <a:rPr lang="bg-BG" dirty="0"/>
              <a:t>и т.н.: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17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2184103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Пример </a:t>
            </a:r>
            <a:r>
              <a:rPr lang="en-US" dirty="0" smtClean="0"/>
              <a:t>(1</a:t>
            </a:r>
            <a:r>
              <a:rPr lang="bg-BG" dirty="0" smtClean="0"/>
              <a:t>-1</a:t>
            </a:r>
            <a:r>
              <a:rPr lang="en-US" dirty="0" smtClean="0"/>
              <a:t>):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Създаване на </a:t>
            </a:r>
            <a:r>
              <a:rPr lang="en-US" dirty="0" err="1" smtClean="0"/>
              <a:t>HashMap</a:t>
            </a:r>
            <a:r>
              <a:rPr lang="en-US" dirty="0" smtClean="0"/>
              <a:t> </a:t>
            </a:r>
            <a:r>
              <a:rPr lang="en-US" dirty="0"/>
              <a:t>object </a:t>
            </a:r>
            <a:r>
              <a:rPr lang="bg-BG" dirty="0"/>
              <a:t>с име </a:t>
            </a:r>
            <a:r>
              <a:rPr lang="en-US" b="1" dirty="0"/>
              <a:t>people</a:t>
            </a:r>
            <a:r>
              <a:rPr lang="en-US" dirty="0"/>
              <a:t>, </a:t>
            </a:r>
            <a:r>
              <a:rPr lang="bg-BG" dirty="0"/>
              <a:t>който ще съхранява данни чрез </a:t>
            </a:r>
            <a:r>
              <a:rPr lang="en-US" b="1" dirty="0">
                <a:solidFill>
                  <a:srgbClr val="0070C0"/>
                </a:solidFill>
              </a:rPr>
              <a:t>String keys </a:t>
            </a:r>
            <a:r>
              <a:rPr lang="bg-BG" dirty="0"/>
              <a:t>и</a:t>
            </a:r>
            <a:r>
              <a:rPr lang="bg-BG" b="1" dirty="0"/>
              <a:t> </a:t>
            </a:r>
            <a:r>
              <a:rPr lang="en-US" b="1" dirty="0">
                <a:solidFill>
                  <a:srgbClr val="0070C0"/>
                </a:solidFill>
              </a:rPr>
              <a:t>Integer values </a:t>
            </a:r>
            <a:endParaRPr lang="bg-BG" dirty="0">
              <a:solidFill>
                <a:srgbClr val="0070C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18</a:t>
            </a:fld>
            <a:endParaRPr lang="bg-BG"/>
          </a:p>
        </p:txBody>
      </p:sp>
      <p:pic>
        <p:nvPicPr>
          <p:cNvPr id="6" name="Picture 2" descr="android emoticons | Tumblr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55274" y="3053955"/>
            <a:ext cx="3955870" cy="29669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03417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Пример </a:t>
            </a:r>
            <a:r>
              <a:rPr lang="en-US" dirty="0" smtClean="0"/>
              <a:t>(</a:t>
            </a:r>
            <a:r>
              <a:rPr lang="bg-BG" dirty="0" smtClean="0"/>
              <a:t>1-</a:t>
            </a:r>
            <a:r>
              <a:rPr lang="en-US" dirty="0" smtClean="0"/>
              <a:t>2):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bg-BG" dirty="0">
              <a:solidFill>
                <a:srgbClr val="0070C0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19</a:t>
            </a:fld>
            <a:endParaRPr lang="bg-BG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1363" t="35070" r="52008" b="8383"/>
          <a:stretch/>
        </p:blipFill>
        <p:spPr>
          <a:xfrm>
            <a:off x="381000" y="1558637"/>
            <a:ext cx="7772400" cy="529936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50648" t="31508" r="35790" b="51917"/>
          <a:stretch/>
        </p:blipFill>
        <p:spPr>
          <a:xfrm>
            <a:off x="6857093" y="781978"/>
            <a:ext cx="3507014" cy="2409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59380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HashMap структурата 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endParaRPr lang="bg-BG" dirty="0"/>
          </a:p>
          <a:p>
            <a:r>
              <a:rPr lang="ru-RU" dirty="0" smtClean="0"/>
              <a:t>Структурите Arrays съхраняват </a:t>
            </a:r>
            <a:r>
              <a:rPr lang="ru-RU" dirty="0"/>
              <a:t>елементите в подредена редица и достъпът до елементите се осъществява чрез индекс (int type). </a:t>
            </a:r>
          </a:p>
          <a:p>
            <a:r>
              <a:rPr lang="ru-RU" b="1" dirty="0"/>
              <a:t>HashMap </a:t>
            </a:r>
            <a:r>
              <a:rPr lang="ru-RU" b="1" dirty="0" smtClean="0"/>
              <a:t>структурата, </a:t>
            </a:r>
            <a:r>
              <a:rPr lang="ru-RU" b="1" dirty="0"/>
              <a:t>съхранява елементите си чрез "key/value" заедно и достъпът до елементите се осъществява чрез </a:t>
            </a:r>
            <a:r>
              <a:rPr lang="ru-RU" b="1" dirty="0" smtClean="0"/>
              <a:t>индекс</a:t>
            </a:r>
            <a:r>
              <a:rPr lang="bg-BG" b="1" dirty="0" smtClean="0"/>
              <a:t>, който може да е </a:t>
            </a:r>
            <a:r>
              <a:rPr lang="ru-RU" b="1" dirty="0" smtClean="0"/>
              <a:t> </a:t>
            </a:r>
            <a:r>
              <a:rPr lang="ru-RU" b="1" dirty="0"/>
              <a:t>от </a:t>
            </a:r>
            <a:r>
              <a:rPr lang="ru-RU" b="1" dirty="0" smtClean="0"/>
              <a:t>друг тип </a:t>
            </a:r>
            <a:r>
              <a:rPr lang="ru-RU" b="1" dirty="0"/>
              <a:t>(напр. String). </a:t>
            </a:r>
            <a:endParaRPr lang="ru-RU" dirty="0"/>
          </a:p>
          <a:p>
            <a:r>
              <a:rPr lang="bg-BG" dirty="0"/>
              <a:t>При </a:t>
            </a:r>
            <a:r>
              <a:rPr lang="en-US" dirty="0" err="1"/>
              <a:t>HashMap</a:t>
            </a:r>
            <a:r>
              <a:rPr lang="en-US" dirty="0"/>
              <a:t> </a:t>
            </a:r>
            <a:r>
              <a:rPr lang="bg-BG" dirty="0"/>
              <a:t>един обект използва </a:t>
            </a:r>
            <a:r>
              <a:rPr lang="en-US" dirty="0"/>
              <a:t>key (index) </a:t>
            </a:r>
            <a:r>
              <a:rPr lang="bg-BG" dirty="0"/>
              <a:t>към друг обект (</a:t>
            </a:r>
            <a:r>
              <a:rPr lang="en-US" dirty="0"/>
              <a:t>value). </a:t>
            </a:r>
            <a:endParaRPr lang="bg-BG" dirty="0" smtClean="0"/>
          </a:p>
          <a:p>
            <a:r>
              <a:rPr lang="bg-BG" dirty="0" smtClean="0"/>
              <a:t>Може </a:t>
            </a:r>
            <a:r>
              <a:rPr lang="bg-BG" dirty="0"/>
              <a:t>да </a:t>
            </a:r>
            <a:r>
              <a:rPr lang="bg-BG" dirty="0" smtClean="0"/>
              <a:t>се използват </a:t>
            </a:r>
            <a:r>
              <a:rPr lang="bg-BG" dirty="0"/>
              <a:t>различни </a:t>
            </a:r>
            <a:r>
              <a:rPr lang="bg-BG" dirty="0" smtClean="0"/>
              <a:t>типове за ключ и стойност: </a:t>
            </a:r>
            <a:r>
              <a:rPr lang="en-US" dirty="0"/>
              <a:t>String keys </a:t>
            </a:r>
            <a:r>
              <a:rPr lang="bg-BG" dirty="0"/>
              <a:t>и </a:t>
            </a:r>
            <a:r>
              <a:rPr lang="en-US" dirty="0"/>
              <a:t>Integer values, </a:t>
            </a:r>
            <a:r>
              <a:rPr lang="bg-BG" dirty="0"/>
              <a:t>или еднакви типове : </a:t>
            </a:r>
            <a:r>
              <a:rPr lang="en-US" dirty="0"/>
              <a:t>String keys </a:t>
            </a:r>
            <a:r>
              <a:rPr lang="bg-BG" dirty="0"/>
              <a:t>и </a:t>
            </a:r>
            <a:r>
              <a:rPr lang="en-US" dirty="0"/>
              <a:t>String values. </a:t>
            </a:r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2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7118129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dirty="0" smtClean="0"/>
              <a:t>Методи </a:t>
            </a:r>
            <a:r>
              <a:rPr lang="ru-RU" dirty="0"/>
              <a:t>за работа с </a:t>
            </a:r>
            <a:r>
              <a:rPr lang="ru-RU" dirty="0" smtClean="0"/>
              <a:t>HashMap-</a:t>
            </a:r>
            <a:r>
              <a:rPr lang="bg-BG" dirty="0" smtClean="0">
                <a:solidFill>
                  <a:srgbClr val="0070C0"/>
                </a:solidFill>
              </a:rPr>
              <a:t>обобщение</a:t>
            </a:r>
            <a:r>
              <a:rPr lang="ru-RU" dirty="0" smtClean="0"/>
              <a:t> 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10892246" cy="3859742"/>
          </a:xfrm>
        </p:spPr>
        <p:txBody>
          <a:bodyPr>
            <a:normAutofit fontScale="92500"/>
          </a:bodyPr>
          <a:lstStyle/>
          <a:p>
            <a:r>
              <a:rPr lang="ru-RU" b="1" dirty="0"/>
              <a:t>Добавяне на елементи: </a:t>
            </a:r>
            <a:r>
              <a:rPr lang="ru-RU" b="1" dirty="0">
                <a:solidFill>
                  <a:srgbClr val="0070C0"/>
                </a:solidFill>
              </a:rPr>
              <a:t>put() метод </a:t>
            </a:r>
            <a:endParaRPr lang="ru-RU" b="1" dirty="0" smtClean="0">
              <a:solidFill>
                <a:srgbClr val="0070C0"/>
              </a:solidFill>
            </a:endParaRPr>
          </a:p>
          <a:p>
            <a:r>
              <a:rPr lang="ru-RU" b="1" dirty="0" smtClean="0"/>
              <a:t>Достъп до </a:t>
            </a:r>
            <a:r>
              <a:rPr lang="ru-RU" b="1" dirty="0"/>
              <a:t>елемент (</a:t>
            </a:r>
            <a:r>
              <a:rPr lang="ru-RU" b="1" dirty="0" smtClean="0"/>
              <a:t>value)</a:t>
            </a:r>
            <a:r>
              <a:rPr lang="en-US" b="1" dirty="0" smtClean="0"/>
              <a:t>: </a:t>
            </a:r>
            <a:r>
              <a:rPr lang="ru-RU" b="1" dirty="0" smtClean="0">
                <a:solidFill>
                  <a:srgbClr val="0070C0"/>
                </a:solidFill>
              </a:rPr>
              <a:t>get</a:t>
            </a:r>
            <a:r>
              <a:rPr lang="ru-RU" b="1" dirty="0">
                <a:solidFill>
                  <a:srgbClr val="0070C0"/>
                </a:solidFill>
              </a:rPr>
              <a:t>() </a:t>
            </a:r>
            <a:r>
              <a:rPr lang="ru-RU" b="1" dirty="0" smtClean="0">
                <a:solidFill>
                  <a:srgbClr val="0070C0"/>
                </a:solidFill>
              </a:rPr>
              <a:t>метод</a:t>
            </a:r>
            <a:r>
              <a:rPr lang="ru-RU" b="1" dirty="0"/>
              <a:t> </a:t>
            </a:r>
            <a:r>
              <a:rPr lang="ru-RU" b="1" dirty="0" smtClean="0"/>
              <a:t>по ключ </a:t>
            </a:r>
            <a:r>
              <a:rPr lang="ru-RU" b="1" dirty="0"/>
              <a:t>( key</a:t>
            </a:r>
            <a:r>
              <a:rPr lang="ru-RU" b="1" dirty="0" smtClean="0"/>
              <a:t>) </a:t>
            </a:r>
            <a:endParaRPr lang="ru-RU" b="1" dirty="0" smtClean="0">
              <a:solidFill>
                <a:srgbClr val="0070C0"/>
              </a:solidFill>
            </a:endParaRPr>
          </a:p>
          <a:p>
            <a:r>
              <a:rPr lang="ru-RU" b="1" dirty="0"/>
              <a:t>Премахване на </a:t>
            </a:r>
            <a:r>
              <a:rPr lang="ru-RU" b="1" dirty="0" smtClean="0"/>
              <a:t>елемент(value)</a:t>
            </a:r>
            <a:r>
              <a:rPr lang="en-US" b="1" dirty="0" smtClean="0"/>
              <a:t>: </a:t>
            </a:r>
            <a:r>
              <a:rPr lang="ru-RU" b="1" dirty="0" smtClean="0">
                <a:solidFill>
                  <a:schemeClr val="accent3"/>
                </a:solidFill>
              </a:rPr>
              <a:t>remove</a:t>
            </a:r>
            <a:r>
              <a:rPr lang="ru-RU" b="1" dirty="0">
                <a:solidFill>
                  <a:schemeClr val="accent3"/>
                </a:solidFill>
              </a:rPr>
              <a:t>()</a:t>
            </a:r>
            <a:r>
              <a:rPr lang="ru-RU" b="1" dirty="0"/>
              <a:t> </a:t>
            </a:r>
            <a:r>
              <a:rPr lang="ru-RU" b="1" dirty="0" smtClean="0"/>
              <a:t>метод по ключ</a:t>
            </a:r>
            <a:r>
              <a:rPr lang="en-US" b="1" dirty="0" smtClean="0"/>
              <a:t> </a:t>
            </a:r>
            <a:r>
              <a:rPr lang="ru-RU" b="1" dirty="0" smtClean="0"/>
              <a:t>(key) </a:t>
            </a:r>
            <a:endParaRPr lang="ru-RU" dirty="0"/>
          </a:p>
          <a:p>
            <a:r>
              <a:rPr lang="ru-RU" b="1" dirty="0"/>
              <a:t>Премахване на всички </a:t>
            </a:r>
            <a:r>
              <a:rPr lang="ru-RU" b="1" dirty="0" smtClean="0"/>
              <a:t>елементи</a:t>
            </a:r>
            <a:r>
              <a:rPr lang="en-US" b="1" dirty="0" smtClean="0"/>
              <a:t>:</a:t>
            </a:r>
            <a:r>
              <a:rPr lang="ru-RU" b="1" dirty="0" smtClean="0"/>
              <a:t> </a:t>
            </a:r>
            <a:r>
              <a:rPr lang="ru-RU" dirty="0"/>
              <a:t>метод</a:t>
            </a:r>
            <a:r>
              <a:rPr lang="ru-RU" b="1" dirty="0"/>
              <a:t> </a:t>
            </a:r>
            <a:r>
              <a:rPr lang="ru-RU" b="1" dirty="0">
                <a:solidFill>
                  <a:schemeClr val="accent3"/>
                </a:solidFill>
              </a:rPr>
              <a:t>clear() </a:t>
            </a:r>
            <a:endParaRPr lang="ru-RU" dirty="0">
              <a:solidFill>
                <a:schemeClr val="accent3"/>
              </a:solidFill>
            </a:endParaRPr>
          </a:p>
          <a:p>
            <a:r>
              <a:rPr lang="ru-RU" b="1" dirty="0" smtClean="0"/>
              <a:t>Брой на елементите</a:t>
            </a:r>
            <a:r>
              <a:rPr lang="en-US" b="1" dirty="0" smtClean="0"/>
              <a:t>: </a:t>
            </a:r>
            <a:r>
              <a:rPr lang="ru-RU" dirty="0" smtClean="0"/>
              <a:t>метод</a:t>
            </a:r>
            <a:r>
              <a:rPr lang="ru-RU" b="1" dirty="0" smtClean="0"/>
              <a:t> </a:t>
            </a:r>
            <a:r>
              <a:rPr lang="ru-RU" b="1" dirty="0" smtClean="0">
                <a:solidFill>
                  <a:schemeClr val="accent3"/>
                </a:solidFill>
              </a:rPr>
              <a:t>size</a:t>
            </a:r>
            <a:r>
              <a:rPr lang="ru-RU" b="1" dirty="0">
                <a:solidFill>
                  <a:schemeClr val="accent3"/>
                </a:solidFill>
              </a:rPr>
              <a:t>() </a:t>
            </a:r>
            <a:endParaRPr lang="ru-RU" b="1" dirty="0" smtClean="0">
              <a:solidFill>
                <a:schemeClr val="accent3"/>
              </a:solidFill>
            </a:endParaRPr>
          </a:p>
          <a:p>
            <a:r>
              <a:rPr lang="bg-BG" b="1" dirty="0" smtClean="0"/>
              <a:t>Извеждане </a:t>
            </a:r>
            <a:r>
              <a:rPr lang="ru-RU" b="1" dirty="0" smtClean="0"/>
              <a:t>само </a:t>
            </a:r>
            <a:r>
              <a:rPr lang="ru-RU" b="1" dirty="0"/>
              <a:t>на </a:t>
            </a:r>
            <a:r>
              <a:rPr lang="ru-RU" b="1" dirty="0" smtClean="0"/>
              <a:t>ключовете</a:t>
            </a:r>
            <a:r>
              <a:rPr lang="en-US" dirty="0" smtClean="0"/>
              <a:t>:</a:t>
            </a:r>
            <a:r>
              <a:rPr lang="bg-BG" dirty="0" smtClean="0"/>
              <a:t> </a:t>
            </a:r>
            <a:r>
              <a:rPr lang="ru-RU" dirty="0" smtClean="0"/>
              <a:t>метод </a:t>
            </a:r>
            <a:r>
              <a:rPr lang="ru-RU" b="1" dirty="0" smtClean="0">
                <a:solidFill>
                  <a:srgbClr val="0070C0"/>
                </a:solidFill>
              </a:rPr>
              <a:t>keySet()</a:t>
            </a:r>
            <a:endParaRPr lang="ru-RU" dirty="0" smtClean="0"/>
          </a:p>
          <a:p>
            <a:r>
              <a:rPr lang="ru-RU" b="1" dirty="0" smtClean="0"/>
              <a:t>Извеждане само </a:t>
            </a:r>
            <a:r>
              <a:rPr lang="ru-RU" b="1" dirty="0"/>
              <a:t>стойностите на </a:t>
            </a:r>
            <a:r>
              <a:rPr lang="ru-RU" b="1" dirty="0" smtClean="0"/>
              <a:t>елементите</a:t>
            </a:r>
            <a:r>
              <a:rPr lang="en-US" b="1" dirty="0" smtClean="0"/>
              <a:t>:</a:t>
            </a:r>
            <a:r>
              <a:rPr lang="ru-RU" b="1" dirty="0" smtClean="0"/>
              <a:t> </a:t>
            </a:r>
            <a:r>
              <a:rPr lang="ru-RU" dirty="0"/>
              <a:t>метода</a:t>
            </a:r>
            <a:r>
              <a:rPr lang="ru-RU" b="1" dirty="0"/>
              <a:t> </a:t>
            </a:r>
            <a:r>
              <a:rPr lang="ru-RU" b="1" dirty="0" smtClean="0">
                <a:solidFill>
                  <a:srgbClr val="0070C0"/>
                </a:solidFill>
              </a:rPr>
              <a:t>values()</a:t>
            </a:r>
            <a:endParaRPr lang="ru-RU" b="1" dirty="0"/>
          </a:p>
          <a:p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20</a:t>
            </a:fld>
            <a:endParaRPr lang="bg-BG"/>
          </a:p>
        </p:txBody>
      </p:sp>
      <p:sp>
        <p:nvSpPr>
          <p:cNvPr id="6" name="Rounded Rectangle 5"/>
          <p:cNvSpPr/>
          <p:nvPr/>
        </p:nvSpPr>
        <p:spPr>
          <a:xfrm>
            <a:off x="3193143" y="5442857"/>
            <a:ext cx="7634514" cy="913493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bg-BG" sz="2400" dirty="0"/>
              <a:t>Обхождане на елементите на </a:t>
            </a:r>
            <a:r>
              <a:rPr lang="en-US" sz="2400" dirty="0" err="1"/>
              <a:t>HashMap</a:t>
            </a:r>
            <a:r>
              <a:rPr lang="en-US" sz="2400" dirty="0"/>
              <a:t> </a:t>
            </a:r>
            <a:r>
              <a:rPr lang="bg-BG" sz="2400" dirty="0"/>
              <a:t>с </a:t>
            </a:r>
            <a:r>
              <a:rPr lang="en-US" sz="2400" dirty="0"/>
              <a:t>for-each</a:t>
            </a:r>
            <a:endParaRPr lang="bg-BG" sz="2400" dirty="0"/>
          </a:p>
        </p:txBody>
      </p:sp>
    </p:spTree>
    <p:extLst>
      <p:ext uri="{BB962C8B-B14F-4D97-AF65-F5344CB8AC3E}">
        <p14:creationId xmlns:p14="http://schemas.microsoft.com/office/powerpoint/2010/main" val="3679181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Домашно</a:t>
            </a:r>
            <a:r>
              <a:rPr lang="en-US" dirty="0" smtClean="0"/>
              <a:t>: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bg-BG" dirty="0" smtClean="0"/>
              <a:t>Изпълнете показаните примери!</a:t>
            </a:r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21</a:t>
            </a:fld>
            <a:endParaRPr lang="bg-BG"/>
          </a:p>
        </p:txBody>
      </p:sp>
      <p:pic>
        <p:nvPicPr>
          <p:cNvPr id="1028" name="Picture 4" descr="Smile emoji wearing face mask coronavirus Vector Image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905"/>
          <a:stretch/>
        </p:blipFill>
        <p:spPr bwMode="auto">
          <a:xfrm>
            <a:off x="6333584" y="2601005"/>
            <a:ext cx="3639631" cy="3541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0356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 smtClean="0"/>
              <a:t>Задача 1-1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bg-BG" dirty="0"/>
          </a:p>
          <a:p>
            <a:r>
              <a:rPr lang="ru-RU" dirty="0" smtClean="0"/>
              <a:t>Създавайте структура</a:t>
            </a:r>
            <a:r>
              <a:rPr lang="en-US" dirty="0" smtClean="0"/>
              <a:t> </a:t>
            </a:r>
            <a:r>
              <a:rPr lang="en-US" dirty="0" err="1"/>
              <a:t>HashMap</a:t>
            </a:r>
            <a:r>
              <a:rPr lang="en-US" dirty="0"/>
              <a:t> </a:t>
            </a:r>
            <a:r>
              <a:rPr lang="bg-BG" dirty="0" smtClean="0"/>
              <a:t>с</a:t>
            </a:r>
            <a:r>
              <a:rPr lang="en-US" dirty="0" smtClean="0"/>
              <a:t> Integer</a:t>
            </a:r>
            <a:r>
              <a:rPr lang="bg-BG" dirty="0" smtClean="0"/>
              <a:t> </a:t>
            </a:r>
            <a:r>
              <a:rPr lang="en-US" dirty="0" smtClean="0"/>
              <a:t>key </a:t>
            </a:r>
            <a:r>
              <a:rPr lang="bg-BG" dirty="0" smtClean="0"/>
              <a:t>и</a:t>
            </a:r>
            <a:r>
              <a:rPr lang="en-US" dirty="0" smtClean="0"/>
              <a:t> String</a:t>
            </a:r>
            <a:r>
              <a:rPr lang="bg-BG" dirty="0" smtClean="0"/>
              <a:t> </a:t>
            </a:r>
            <a:r>
              <a:rPr lang="en-US" dirty="0" smtClean="0"/>
              <a:t>values </a:t>
            </a:r>
            <a:r>
              <a:rPr lang="ru-RU" dirty="0" smtClean="0"/>
              <a:t>с </a:t>
            </a:r>
            <a:r>
              <a:rPr lang="ru-RU" dirty="0"/>
              <a:t>имена на хора и техните идентификационни номера. </a:t>
            </a:r>
            <a:endParaRPr lang="ru-RU" dirty="0" smtClean="0"/>
          </a:p>
          <a:p>
            <a:r>
              <a:rPr lang="ru-RU" dirty="0" smtClean="0"/>
              <a:t>В програмният </a:t>
            </a:r>
            <a:r>
              <a:rPr lang="ru-RU" dirty="0"/>
              <a:t>код са </a:t>
            </a:r>
            <a:r>
              <a:rPr lang="ru-RU" dirty="0" smtClean="0"/>
              <a:t>приложени </a:t>
            </a:r>
            <a:r>
              <a:rPr lang="ru-RU" dirty="0"/>
              <a:t>различните методи за работа с </a:t>
            </a:r>
            <a:r>
              <a:rPr lang="ru-RU" dirty="0" smtClean="0"/>
              <a:t>този вид структура</a:t>
            </a:r>
            <a:r>
              <a:rPr lang="ru-RU" dirty="0"/>
              <a:t>. </a:t>
            </a:r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22</a:t>
            </a:fld>
            <a:endParaRPr lang="bg-BG"/>
          </a:p>
        </p:txBody>
      </p:sp>
      <p:pic>
        <p:nvPicPr>
          <p:cNvPr id="6" name="Picture 16" descr="https://external.fsof1-1.fna.fbcdn.net/safe_image.php?d=AQAB-7GzdFDsLs9O&amp;url=https%3A%2F%2Fmedia1.tenor.co%2Fimages%2Feec1fb849dc27dac1f54fd24eb133ad2%2Ftenor.gif%3Fitemid%3D8178259&amp;ext=gif&amp;_nc_hash=AQAD6d4ZAQgQ6V7S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62900" y="3917950"/>
            <a:ext cx="20193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76616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</a:t>
            </a:r>
            <a:r>
              <a:rPr lang="bg-BG" dirty="0" smtClean="0"/>
              <a:t>1-</a:t>
            </a:r>
            <a:r>
              <a:rPr lang="en-US" dirty="0" smtClean="0"/>
              <a:t>2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87383" y="1524000"/>
            <a:ext cx="11730445" cy="4832350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7030A0"/>
                </a:solidFill>
              </a:rPr>
              <a:t>package</a:t>
            </a:r>
            <a:r>
              <a:rPr lang="en-US" dirty="0"/>
              <a:t> demo;</a:t>
            </a:r>
          </a:p>
          <a:p>
            <a:pPr marL="0" indent="0">
              <a:buNone/>
            </a:pPr>
            <a:r>
              <a:rPr lang="en-US" dirty="0">
                <a:solidFill>
                  <a:srgbClr val="7030A0"/>
                </a:solidFill>
              </a:rPr>
              <a:t>import</a:t>
            </a:r>
            <a:r>
              <a:rPr lang="en-US" dirty="0"/>
              <a:t> </a:t>
            </a:r>
            <a:r>
              <a:rPr lang="en-US" dirty="0" err="1"/>
              <a:t>java.util.HashMap</a:t>
            </a:r>
            <a:r>
              <a:rPr lang="en-US" dirty="0"/>
              <a:t>;</a:t>
            </a:r>
          </a:p>
          <a:p>
            <a:pPr marL="0" indent="0">
              <a:buNone/>
            </a:pPr>
            <a:r>
              <a:rPr lang="en-US" dirty="0">
                <a:solidFill>
                  <a:srgbClr val="7030A0"/>
                </a:solidFill>
              </a:rPr>
              <a:t>public</a:t>
            </a:r>
            <a:r>
              <a:rPr lang="en-US" dirty="0"/>
              <a:t> </a:t>
            </a:r>
            <a:r>
              <a:rPr lang="en-US" dirty="0">
                <a:solidFill>
                  <a:srgbClr val="7030A0"/>
                </a:solidFill>
              </a:rPr>
              <a:t>class</a:t>
            </a:r>
            <a:r>
              <a:rPr lang="en-US" dirty="0"/>
              <a:t> Examples2 {</a:t>
            </a:r>
          </a:p>
          <a:p>
            <a:pPr marL="0" indent="0">
              <a:buNone/>
            </a:pPr>
            <a:r>
              <a:rPr lang="bg-BG" dirty="0" smtClean="0">
                <a:solidFill>
                  <a:srgbClr val="7030A0"/>
                </a:solidFill>
              </a:rPr>
              <a:t>	</a:t>
            </a:r>
            <a:r>
              <a:rPr lang="en-US" dirty="0" smtClean="0">
                <a:solidFill>
                  <a:srgbClr val="7030A0"/>
                </a:solidFill>
              </a:rPr>
              <a:t>public </a:t>
            </a:r>
            <a:r>
              <a:rPr lang="en-US" dirty="0">
                <a:solidFill>
                  <a:srgbClr val="7030A0"/>
                </a:solidFill>
              </a:rPr>
              <a:t>static void</a:t>
            </a:r>
            <a:r>
              <a:rPr lang="en-US" dirty="0"/>
              <a:t> main(String[] </a:t>
            </a:r>
            <a:r>
              <a:rPr lang="en-US" dirty="0" err="1"/>
              <a:t>args</a:t>
            </a:r>
            <a:r>
              <a:rPr lang="en-US" dirty="0"/>
              <a:t>) {</a:t>
            </a:r>
          </a:p>
          <a:p>
            <a:pPr marL="0" indent="0">
              <a:buNone/>
            </a:pPr>
            <a:r>
              <a:rPr lang="bg-BG" dirty="0" smtClean="0"/>
              <a:t>		</a:t>
            </a:r>
            <a:r>
              <a:rPr lang="en-US" dirty="0" err="1" smtClean="0"/>
              <a:t>HashMap</a:t>
            </a:r>
            <a:r>
              <a:rPr lang="en-US" dirty="0" smtClean="0"/>
              <a:t>&lt;Integer</a:t>
            </a:r>
            <a:r>
              <a:rPr lang="en-US" dirty="0"/>
              <a:t>, String&gt; map1 = new </a:t>
            </a:r>
            <a:r>
              <a:rPr lang="en-US" dirty="0" err="1"/>
              <a:t>HashMap</a:t>
            </a:r>
            <a:r>
              <a:rPr lang="en-US" dirty="0"/>
              <a:t>&lt;Integer, String&gt;();</a:t>
            </a:r>
          </a:p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</a:rPr>
              <a:t>// </a:t>
            </a:r>
            <a:r>
              <a:rPr lang="bg-BG" dirty="0">
                <a:solidFill>
                  <a:schemeClr val="accent5"/>
                </a:solidFill>
              </a:rPr>
              <a:t>Добавяне на </a:t>
            </a:r>
            <a:r>
              <a:rPr lang="en-US" dirty="0">
                <a:solidFill>
                  <a:schemeClr val="accent5"/>
                </a:solidFill>
              </a:rPr>
              <a:t>keys </a:t>
            </a:r>
            <a:r>
              <a:rPr lang="bg-BG" dirty="0">
                <a:solidFill>
                  <a:schemeClr val="accent5"/>
                </a:solidFill>
              </a:rPr>
              <a:t>и </a:t>
            </a:r>
            <a:r>
              <a:rPr lang="en-US" dirty="0">
                <a:solidFill>
                  <a:schemeClr val="accent5"/>
                </a:solidFill>
              </a:rPr>
              <a:t>values</a:t>
            </a:r>
          </a:p>
          <a:p>
            <a:pPr marL="0" indent="0">
              <a:buNone/>
            </a:pPr>
            <a:r>
              <a:rPr lang="bg-BG" dirty="0" smtClean="0"/>
              <a:t>		</a:t>
            </a:r>
            <a:r>
              <a:rPr lang="en-US" dirty="0" smtClean="0"/>
              <a:t>map1.put(100</a:t>
            </a:r>
            <a:r>
              <a:rPr lang="en-US" dirty="0"/>
              <a:t>, </a:t>
            </a:r>
            <a:r>
              <a:rPr lang="en-US" dirty="0">
                <a:solidFill>
                  <a:srgbClr val="0070C0"/>
                </a:solidFill>
              </a:rPr>
              <a:t>"Ivan"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bg-BG" dirty="0" smtClean="0"/>
              <a:t>		</a:t>
            </a:r>
            <a:r>
              <a:rPr lang="en-US" dirty="0" smtClean="0"/>
              <a:t>map1.put(101</a:t>
            </a:r>
            <a:r>
              <a:rPr lang="en-US" dirty="0"/>
              <a:t>, </a:t>
            </a:r>
            <a:r>
              <a:rPr lang="en-US" dirty="0">
                <a:solidFill>
                  <a:srgbClr val="0070C0"/>
                </a:solidFill>
              </a:rPr>
              <a:t>"</a:t>
            </a:r>
            <a:r>
              <a:rPr lang="en-US" dirty="0" err="1">
                <a:solidFill>
                  <a:srgbClr val="0070C0"/>
                </a:solidFill>
              </a:rPr>
              <a:t>Stoian</a:t>
            </a:r>
            <a:r>
              <a:rPr lang="en-US" dirty="0">
                <a:solidFill>
                  <a:srgbClr val="0070C0"/>
                </a:solidFill>
              </a:rPr>
              <a:t>"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bg-BG" dirty="0" smtClean="0"/>
              <a:t>		</a:t>
            </a:r>
            <a:r>
              <a:rPr lang="en-US" dirty="0" smtClean="0"/>
              <a:t>map1.put(102</a:t>
            </a:r>
            <a:r>
              <a:rPr lang="en-US" dirty="0"/>
              <a:t>, </a:t>
            </a:r>
            <a:r>
              <a:rPr lang="en-US" dirty="0" smtClean="0">
                <a:solidFill>
                  <a:srgbClr val="0070C0"/>
                </a:solidFill>
              </a:rPr>
              <a:t>"</a:t>
            </a:r>
            <a:r>
              <a:rPr lang="en-US" dirty="0" err="1" smtClean="0">
                <a:solidFill>
                  <a:srgbClr val="0070C0"/>
                </a:solidFill>
              </a:rPr>
              <a:t>Dragomir</a:t>
            </a:r>
            <a:r>
              <a:rPr lang="en-US" dirty="0" smtClean="0">
                <a:solidFill>
                  <a:srgbClr val="0070C0"/>
                </a:solidFill>
              </a:rPr>
              <a:t>"</a:t>
            </a:r>
            <a:r>
              <a:rPr lang="en-US" dirty="0" smtClean="0"/>
              <a:t>);</a:t>
            </a:r>
            <a:endParaRPr lang="en-US" dirty="0"/>
          </a:p>
          <a:p>
            <a:pPr marL="0" indent="0">
              <a:buNone/>
            </a:pPr>
            <a:r>
              <a:rPr lang="bg-BG" dirty="0" smtClean="0"/>
              <a:t>		</a:t>
            </a:r>
            <a:r>
              <a:rPr lang="en-US" dirty="0" smtClean="0"/>
              <a:t>map1.put(103</a:t>
            </a:r>
            <a:r>
              <a:rPr lang="en-US" dirty="0"/>
              <a:t>, </a:t>
            </a:r>
            <a:r>
              <a:rPr lang="en-US" dirty="0" smtClean="0">
                <a:solidFill>
                  <a:srgbClr val="0070C0"/>
                </a:solidFill>
              </a:rPr>
              <a:t>"</a:t>
            </a:r>
            <a:r>
              <a:rPr lang="en-US" dirty="0" err="1" smtClean="0">
                <a:solidFill>
                  <a:srgbClr val="0070C0"/>
                </a:solidFill>
              </a:rPr>
              <a:t>Petar</a:t>
            </a:r>
            <a:r>
              <a:rPr lang="en-US" dirty="0" smtClean="0">
                <a:solidFill>
                  <a:srgbClr val="0070C0"/>
                </a:solidFill>
              </a:rPr>
              <a:t>"</a:t>
            </a:r>
            <a:r>
              <a:rPr lang="en-US" dirty="0" smtClean="0"/>
              <a:t>);</a:t>
            </a:r>
            <a:endParaRPr lang="en-US" dirty="0"/>
          </a:p>
          <a:p>
            <a:pPr marL="0" indent="0">
              <a:buNone/>
            </a:pPr>
            <a:r>
              <a:rPr lang="en-US" dirty="0">
                <a:solidFill>
                  <a:schemeClr val="accent5"/>
                </a:solidFill>
              </a:rPr>
              <a:t>// </a:t>
            </a:r>
            <a:r>
              <a:rPr lang="bg-BG" dirty="0">
                <a:solidFill>
                  <a:schemeClr val="accent5"/>
                </a:solidFill>
              </a:rPr>
              <a:t>отпечатва цялата структура</a:t>
            </a:r>
          </a:p>
          <a:p>
            <a:pPr marL="0" indent="0">
              <a:buNone/>
            </a:pPr>
            <a:r>
              <a:rPr lang="bg-BG" dirty="0" smtClean="0"/>
              <a:t>		</a:t>
            </a:r>
            <a:r>
              <a:rPr lang="en-US" dirty="0" err="1" smtClean="0"/>
              <a:t>System.out.println</a:t>
            </a:r>
            <a:r>
              <a:rPr lang="en-US" dirty="0" smtClean="0"/>
              <a:t>(map1</a:t>
            </a:r>
            <a:r>
              <a:rPr lang="en-US" dirty="0"/>
              <a:t>);</a:t>
            </a:r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23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442037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</a:t>
            </a:r>
            <a:r>
              <a:rPr lang="bg-BG" dirty="0" smtClean="0"/>
              <a:t>1-</a:t>
            </a:r>
            <a:r>
              <a:rPr lang="en-US" dirty="0" smtClean="0"/>
              <a:t>3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4137" y="1465942"/>
            <a:ext cx="11416937" cy="4630057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bg-BG" sz="2900" dirty="0">
                <a:solidFill>
                  <a:schemeClr val="accent5"/>
                </a:solidFill>
              </a:rPr>
              <a:t>//смяна на стойност по съществуващ ключ</a:t>
            </a:r>
          </a:p>
          <a:p>
            <a:pPr marL="0" indent="0">
              <a:buNone/>
            </a:pPr>
            <a:r>
              <a:rPr lang="bg-BG" dirty="0" smtClean="0"/>
              <a:t>		</a:t>
            </a:r>
            <a:r>
              <a:rPr lang="en-US" dirty="0" smtClean="0"/>
              <a:t>map1.put(102</a:t>
            </a:r>
            <a:r>
              <a:rPr lang="en-US" dirty="0"/>
              <a:t>, "Koko");</a:t>
            </a:r>
          </a:p>
          <a:p>
            <a:pPr marL="0" indent="0">
              <a:buNone/>
            </a:pPr>
            <a:r>
              <a:rPr lang="bg-BG" dirty="0" smtClean="0"/>
              <a:t>		</a:t>
            </a:r>
            <a:r>
              <a:rPr lang="en-US" dirty="0" err="1" smtClean="0"/>
              <a:t>System.out.println</a:t>
            </a:r>
            <a:r>
              <a:rPr lang="en-US" dirty="0" smtClean="0"/>
              <a:t>(map1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sz="2900" dirty="0">
                <a:solidFill>
                  <a:schemeClr val="accent5"/>
                </a:solidFill>
              </a:rPr>
              <a:t>//replace()</a:t>
            </a:r>
          </a:p>
          <a:p>
            <a:pPr marL="0" indent="0">
              <a:buNone/>
            </a:pPr>
            <a:r>
              <a:rPr lang="bg-BG" dirty="0" smtClean="0"/>
              <a:t>		</a:t>
            </a:r>
            <a:r>
              <a:rPr lang="en-US" dirty="0" smtClean="0"/>
              <a:t>map1.replace(101</a:t>
            </a:r>
            <a:r>
              <a:rPr lang="en-US" dirty="0"/>
              <a:t>, "</a:t>
            </a:r>
            <a:r>
              <a:rPr lang="en-US" dirty="0" err="1"/>
              <a:t>Gogo</a:t>
            </a:r>
            <a:r>
              <a:rPr lang="en-US" dirty="0"/>
              <a:t>");</a:t>
            </a:r>
          </a:p>
          <a:p>
            <a:pPr marL="0" indent="0">
              <a:buNone/>
            </a:pPr>
            <a:r>
              <a:rPr lang="bg-BG" dirty="0" smtClean="0"/>
              <a:t>		</a:t>
            </a:r>
            <a:r>
              <a:rPr lang="en-US" dirty="0" err="1" smtClean="0"/>
              <a:t>System.out.println</a:t>
            </a:r>
            <a:r>
              <a:rPr lang="en-US" dirty="0" smtClean="0"/>
              <a:t>(map1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sz="2900" dirty="0">
                <a:solidFill>
                  <a:schemeClr val="accent5"/>
                </a:solidFill>
              </a:rPr>
              <a:t>//</a:t>
            </a:r>
            <a:r>
              <a:rPr lang="en-US" sz="2900" dirty="0" err="1">
                <a:solidFill>
                  <a:schemeClr val="accent5"/>
                </a:solidFill>
              </a:rPr>
              <a:t>putifAbsent</a:t>
            </a:r>
            <a:r>
              <a:rPr lang="en-US" sz="2900" dirty="0">
                <a:solidFill>
                  <a:schemeClr val="accent5"/>
                </a:solidFill>
              </a:rPr>
              <a:t>()- </a:t>
            </a:r>
            <a:r>
              <a:rPr lang="bg-BG" sz="2900" dirty="0">
                <a:solidFill>
                  <a:schemeClr val="accent5"/>
                </a:solidFill>
              </a:rPr>
              <a:t>вмъква, само ако няма такъв елемент – тук ще вмъкне елемент</a:t>
            </a:r>
          </a:p>
          <a:p>
            <a:pPr marL="0" indent="0">
              <a:buNone/>
            </a:pPr>
            <a:r>
              <a:rPr lang="bg-BG" dirty="0" smtClean="0"/>
              <a:t>		</a:t>
            </a:r>
            <a:r>
              <a:rPr lang="en-US" dirty="0" smtClean="0"/>
              <a:t>map1.putIfAbsent(105</a:t>
            </a:r>
            <a:r>
              <a:rPr lang="en-US" dirty="0"/>
              <a:t>, </a:t>
            </a:r>
            <a:r>
              <a:rPr lang="en-US" dirty="0" smtClean="0"/>
              <a:t>"Anton");</a:t>
            </a:r>
            <a:endParaRPr lang="en-US" dirty="0"/>
          </a:p>
          <a:p>
            <a:pPr marL="0" indent="0">
              <a:buNone/>
            </a:pPr>
            <a:r>
              <a:rPr lang="bg-BG" dirty="0" smtClean="0"/>
              <a:t>		</a:t>
            </a:r>
            <a:r>
              <a:rPr lang="en-US" dirty="0" err="1" smtClean="0"/>
              <a:t>System.out.println</a:t>
            </a:r>
            <a:r>
              <a:rPr lang="en-US" dirty="0" smtClean="0"/>
              <a:t>(map1</a:t>
            </a:r>
            <a:r>
              <a:rPr lang="en-US" dirty="0"/>
              <a:t>);</a:t>
            </a:r>
          </a:p>
          <a:p>
            <a:pPr marL="0" indent="0">
              <a:buNone/>
            </a:pPr>
            <a:r>
              <a:rPr lang="en-US" sz="2900" dirty="0">
                <a:solidFill>
                  <a:schemeClr val="accent5"/>
                </a:solidFill>
              </a:rPr>
              <a:t>//</a:t>
            </a:r>
            <a:r>
              <a:rPr lang="en-US" sz="2900" dirty="0" err="1">
                <a:solidFill>
                  <a:schemeClr val="accent5"/>
                </a:solidFill>
              </a:rPr>
              <a:t>putifAbsent</a:t>
            </a:r>
            <a:r>
              <a:rPr lang="en-US" sz="2900" dirty="0">
                <a:solidFill>
                  <a:schemeClr val="accent5"/>
                </a:solidFill>
              </a:rPr>
              <a:t>()- </a:t>
            </a:r>
            <a:r>
              <a:rPr lang="bg-BG" sz="2900" dirty="0">
                <a:solidFill>
                  <a:schemeClr val="accent5"/>
                </a:solidFill>
              </a:rPr>
              <a:t>вмъква, само ако няма такъв елемент – тук няма да смени името:</a:t>
            </a:r>
          </a:p>
          <a:p>
            <a:pPr marL="0" indent="0">
              <a:buNone/>
            </a:pPr>
            <a:r>
              <a:rPr lang="bg-BG" dirty="0" smtClean="0"/>
              <a:t>		</a:t>
            </a:r>
            <a:r>
              <a:rPr lang="en-US" dirty="0" smtClean="0"/>
              <a:t>map1.putIfAbsent(100</a:t>
            </a:r>
            <a:r>
              <a:rPr lang="en-US" dirty="0"/>
              <a:t>, "Angel");</a:t>
            </a:r>
          </a:p>
          <a:p>
            <a:pPr marL="0" indent="0">
              <a:buNone/>
            </a:pPr>
            <a:r>
              <a:rPr lang="bg-BG" dirty="0" smtClean="0"/>
              <a:t>		</a:t>
            </a:r>
            <a:r>
              <a:rPr lang="en-US" dirty="0" err="1" smtClean="0"/>
              <a:t>System.out.println</a:t>
            </a:r>
            <a:r>
              <a:rPr lang="en-US" dirty="0" smtClean="0"/>
              <a:t>(map1</a:t>
            </a:r>
            <a:r>
              <a:rPr lang="en-US" dirty="0"/>
              <a:t>);</a:t>
            </a:r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24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589935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</a:t>
            </a:r>
            <a:r>
              <a:rPr lang="bg-BG" dirty="0" smtClean="0"/>
              <a:t>1-</a:t>
            </a:r>
            <a:r>
              <a:rPr lang="en-US" dirty="0" smtClean="0"/>
              <a:t>4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07886"/>
            <a:ext cx="10515600" cy="5313589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US" sz="2900" dirty="0">
                <a:solidFill>
                  <a:schemeClr val="accent5"/>
                </a:solidFill>
              </a:rPr>
              <a:t>//get</a:t>
            </a:r>
          </a:p>
          <a:p>
            <a:pPr marL="0" indent="0">
              <a:buNone/>
            </a:pPr>
            <a:r>
              <a:rPr lang="bg-BG" sz="2900" dirty="0" smtClean="0">
                <a:solidFill>
                  <a:schemeClr val="accent5"/>
                </a:solidFill>
              </a:rPr>
              <a:t>		</a:t>
            </a:r>
            <a:r>
              <a:rPr lang="en-US" sz="2900" dirty="0" err="1" smtClean="0"/>
              <a:t>System.out.println</a:t>
            </a:r>
            <a:r>
              <a:rPr lang="en-US" sz="2900" dirty="0" smtClean="0"/>
              <a:t>(map1.get(100</a:t>
            </a:r>
            <a:r>
              <a:rPr lang="en-US" sz="2900" dirty="0"/>
              <a:t>));</a:t>
            </a:r>
          </a:p>
          <a:p>
            <a:pPr marL="0" indent="0">
              <a:buNone/>
            </a:pPr>
            <a:r>
              <a:rPr lang="en-US" sz="2900" dirty="0">
                <a:solidFill>
                  <a:schemeClr val="accent5"/>
                </a:solidFill>
              </a:rPr>
              <a:t>//values()</a:t>
            </a:r>
          </a:p>
          <a:p>
            <a:pPr marL="0" indent="0">
              <a:buNone/>
            </a:pPr>
            <a:r>
              <a:rPr lang="bg-BG" sz="2900" dirty="0" smtClean="0">
                <a:solidFill>
                  <a:schemeClr val="accent5"/>
                </a:solidFill>
              </a:rPr>
              <a:t>		</a:t>
            </a:r>
            <a:r>
              <a:rPr lang="en-US" sz="2900" dirty="0" err="1" smtClean="0"/>
              <a:t>System.out.println</a:t>
            </a:r>
            <a:r>
              <a:rPr lang="en-US" sz="2900" dirty="0" smtClean="0"/>
              <a:t>(map1.values</a:t>
            </a:r>
            <a:r>
              <a:rPr lang="en-US" sz="2900" dirty="0"/>
              <a:t>());</a:t>
            </a:r>
          </a:p>
          <a:p>
            <a:pPr marL="0" indent="0">
              <a:buNone/>
            </a:pPr>
            <a:r>
              <a:rPr lang="en-US" sz="2900" dirty="0">
                <a:solidFill>
                  <a:schemeClr val="accent5"/>
                </a:solidFill>
              </a:rPr>
              <a:t>//</a:t>
            </a:r>
            <a:r>
              <a:rPr lang="en-US" sz="2900" dirty="0" err="1">
                <a:solidFill>
                  <a:schemeClr val="accent5"/>
                </a:solidFill>
              </a:rPr>
              <a:t>entrySet</a:t>
            </a:r>
            <a:r>
              <a:rPr lang="en-US" sz="2900" dirty="0">
                <a:solidFill>
                  <a:schemeClr val="accent5"/>
                </a:solidFill>
              </a:rPr>
              <a:t>() – </a:t>
            </a:r>
            <a:r>
              <a:rPr lang="bg-BG" sz="2900" dirty="0">
                <a:solidFill>
                  <a:schemeClr val="accent5"/>
                </a:solidFill>
              </a:rPr>
              <a:t>за отпечатване в по-различен формат</a:t>
            </a:r>
          </a:p>
          <a:p>
            <a:pPr marL="0" indent="0">
              <a:buNone/>
            </a:pPr>
            <a:r>
              <a:rPr lang="bg-BG" sz="2900" dirty="0" smtClean="0">
                <a:solidFill>
                  <a:schemeClr val="accent5"/>
                </a:solidFill>
              </a:rPr>
              <a:t>		</a:t>
            </a:r>
            <a:r>
              <a:rPr lang="en-US" sz="2900" dirty="0" err="1" smtClean="0"/>
              <a:t>System.out.println</a:t>
            </a:r>
            <a:r>
              <a:rPr lang="en-US" sz="2900" dirty="0" smtClean="0"/>
              <a:t>(map1.entrySet</a:t>
            </a:r>
            <a:r>
              <a:rPr lang="en-US" sz="2900" dirty="0"/>
              <a:t>());</a:t>
            </a:r>
          </a:p>
          <a:p>
            <a:pPr marL="0" indent="0">
              <a:buNone/>
            </a:pPr>
            <a:r>
              <a:rPr lang="en-US" sz="2900" dirty="0">
                <a:solidFill>
                  <a:schemeClr val="accent5"/>
                </a:solidFill>
              </a:rPr>
              <a:t>//contains – </a:t>
            </a:r>
            <a:r>
              <a:rPr lang="bg-BG" sz="2900" dirty="0">
                <a:solidFill>
                  <a:schemeClr val="accent5"/>
                </a:solidFill>
              </a:rPr>
              <a:t>по ключ</a:t>
            </a:r>
          </a:p>
          <a:p>
            <a:pPr marL="0" indent="0">
              <a:buNone/>
            </a:pPr>
            <a:r>
              <a:rPr lang="bg-BG" sz="2900" dirty="0" smtClean="0">
                <a:solidFill>
                  <a:schemeClr val="accent5"/>
                </a:solidFill>
              </a:rPr>
              <a:t>		</a:t>
            </a:r>
            <a:r>
              <a:rPr lang="en-US" sz="2900" dirty="0" err="1" smtClean="0"/>
              <a:t>System.out.println</a:t>
            </a:r>
            <a:r>
              <a:rPr lang="en-US" sz="2900" dirty="0" smtClean="0"/>
              <a:t>(map1.containsKey(102</a:t>
            </a:r>
            <a:r>
              <a:rPr lang="en-US" sz="2900" dirty="0"/>
              <a:t>));</a:t>
            </a:r>
          </a:p>
          <a:p>
            <a:pPr marL="0" indent="0">
              <a:buNone/>
            </a:pPr>
            <a:r>
              <a:rPr lang="en-US" sz="2900" dirty="0">
                <a:solidFill>
                  <a:schemeClr val="accent5"/>
                </a:solidFill>
              </a:rPr>
              <a:t>//contains – </a:t>
            </a:r>
            <a:r>
              <a:rPr lang="bg-BG" sz="2900" dirty="0">
                <a:solidFill>
                  <a:schemeClr val="accent5"/>
                </a:solidFill>
              </a:rPr>
              <a:t>по стойност</a:t>
            </a:r>
          </a:p>
          <a:p>
            <a:pPr marL="0" indent="0">
              <a:buNone/>
            </a:pPr>
            <a:r>
              <a:rPr lang="bg-BG" sz="2900" dirty="0" smtClean="0">
                <a:solidFill>
                  <a:schemeClr val="accent5"/>
                </a:solidFill>
              </a:rPr>
              <a:t>		</a:t>
            </a:r>
            <a:r>
              <a:rPr lang="en-US" sz="2900" dirty="0" err="1" smtClean="0"/>
              <a:t>System.out.println</a:t>
            </a:r>
            <a:r>
              <a:rPr lang="en-US" sz="2900" dirty="0" smtClean="0"/>
              <a:t>(map1.containsValue("</a:t>
            </a:r>
            <a:r>
              <a:rPr lang="en-US" sz="2900" dirty="0" err="1" smtClean="0"/>
              <a:t>Petar</a:t>
            </a:r>
            <a:r>
              <a:rPr lang="en-US" sz="2900" dirty="0" smtClean="0"/>
              <a:t>"));</a:t>
            </a:r>
            <a:endParaRPr lang="en-US" sz="2900" dirty="0"/>
          </a:p>
          <a:p>
            <a:pPr marL="0" indent="0">
              <a:buNone/>
            </a:pPr>
            <a:r>
              <a:rPr lang="en-US" sz="2900" dirty="0">
                <a:solidFill>
                  <a:schemeClr val="accent5"/>
                </a:solidFill>
              </a:rPr>
              <a:t>//print</a:t>
            </a:r>
          </a:p>
          <a:p>
            <a:pPr marL="0" indent="0">
              <a:buNone/>
            </a:pPr>
            <a:r>
              <a:rPr lang="bg-BG" sz="2900" dirty="0" smtClean="0">
                <a:solidFill>
                  <a:schemeClr val="accent5"/>
                </a:solidFill>
              </a:rPr>
              <a:t>		</a:t>
            </a:r>
            <a:r>
              <a:rPr lang="en-US" sz="2900" dirty="0" smtClean="0"/>
              <a:t>for </a:t>
            </a:r>
            <a:r>
              <a:rPr lang="en-US" sz="2900" dirty="0"/>
              <a:t>(Integer </a:t>
            </a:r>
            <a:r>
              <a:rPr lang="en-US" sz="2900" dirty="0" err="1"/>
              <a:t>i</a:t>
            </a:r>
            <a:r>
              <a:rPr lang="en-US" sz="2900" dirty="0"/>
              <a:t> : map1.keySet()) {</a:t>
            </a:r>
          </a:p>
          <a:p>
            <a:pPr marL="0" indent="0">
              <a:buNone/>
            </a:pPr>
            <a:r>
              <a:rPr lang="bg-BG" sz="2900" dirty="0" smtClean="0"/>
              <a:t>			</a:t>
            </a:r>
            <a:r>
              <a:rPr lang="en-US" sz="2900" dirty="0" err="1" smtClean="0"/>
              <a:t>System.out.print</a:t>
            </a:r>
            <a:r>
              <a:rPr lang="en-US" sz="2900" dirty="0"/>
              <a:t>("key="+</a:t>
            </a:r>
            <a:r>
              <a:rPr lang="en-US" sz="2900" dirty="0" err="1"/>
              <a:t>i</a:t>
            </a:r>
            <a:r>
              <a:rPr lang="en-US" sz="2900" dirty="0"/>
              <a:t>+"\t</a:t>
            </a:r>
            <a:r>
              <a:rPr lang="en-US" sz="2900" dirty="0" smtClean="0"/>
              <a:t>");</a:t>
            </a:r>
            <a:endParaRPr lang="bg-BG" sz="2900" dirty="0" smtClean="0"/>
          </a:p>
          <a:p>
            <a:pPr marL="0" indent="0">
              <a:buNone/>
            </a:pPr>
            <a:r>
              <a:rPr lang="bg-BG" sz="2900" dirty="0"/>
              <a:t>	</a:t>
            </a:r>
            <a:r>
              <a:rPr lang="bg-BG" sz="2900" dirty="0" smtClean="0"/>
              <a:t>	</a:t>
            </a:r>
            <a:r>
              <a:rPr lang="bg-BG" dirty="0"/>
              <a:t>} 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25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243294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</a:t>
            </a:r>
            <a:r>
              <a:rPr lang="bg-BG" dirty="0" smtClean="0"/>
              <a:t>1-</a:t>
            </a:r>
            <a:r>
              <a:rPr lang="en-US" dirty="0" smtClean="0"/>
              <a:t>5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bg-BG" sz="2900" dirty="0" smtClean="0"/>
              <a:t>		</a:t>
            </a:r>
            <a:r>
              <a:rPr lang="en-US" sz="2900" dirty="0" err="1" smtClean="0"/>
              <a:t>System.out.println</a:t>
            </a:r>
            <a:r>
              <a:rPr lang="en-US" sz="2900" dirty="0"/>
              <a:t>();</a:t>
            </a:r>
          </a:p>
          <a:p>
            <a:pPr marL="0" indent="0">
              <a:buNone/>
            </a:pPr>
            <a:r>
              <a:rPr lang="bg-BG" sz="2900" dirty="0" smtClean="0"/>
              <a:t>		</a:t>
            </a:r>
            <a:r>
              <a:rPr lang="en-US" sz="2900" dirty="0" smtClean="0"/>
              <a:t>for </a:t>
            </a:r>
            <a:r>
              <a:rPr lang="en-US" sz="2900" dirty="0"/>
              <a:t>(String </a:t>
            </a:r>
            <a:r>
              <a:rPr lang="en-US" sz="2900" dirty="0" err="1"/>
              <a:t>i</a:t>
            </a:r>
            <a:r>
              <a:rPr lang="en-US" sz="2900" dirty="0"/>
              <a:t> : map1.values()) {</a:t>
            </a:r>
          </a:p>
          <a:p>
            <a:pPr marL="0" indent="0">
              <a:buNone/>
            </a:pPr>
            <a:r>
              <a:rPr lang="bg-BG" sz="2900" dirty="0" smtClean="0"/>
              <a:t>			</a:t>
            </a:r>
            <a:r>
              <a:rPr lang="en-US" sz="2900" dirty="0" err="1" smtClean="0"/>
              <a:t>System.out.print</a:t>
            </a:r>
            <a:r>
              <a:rPr lang="en-US" sz="2900" dirty="0"/>
              <a:t>("values="+</a:t>
            </a:r>
            <a:r>
              <a:rPr lang="en-US" sz="2900" dirty="0" err="1"/>
              <a:t>i</a:t>
            </a:r>
            <a:r>
              <a:rPr lang="en-US" sz="2900" dirty="0"/>
              <a:t>+"\t");</a:t>
            </a:r>
          </a:p>
          <a:p>
            <a:pPr marL="0" indent="0">
              <a:buNone/>
            </a:pPr>
            <a:r>
              <a:rPr lang="bg-BG" sz="2900" dirty="0" smtClean="0"/>
              <a:t>		</a:t>
            </a:r>
            <a:r>
              <a:rPr lang="en-US" sz="2900" dirty="0" smtClean="0"/>
              <a:t>}</a:t>
            </a:r>
            <a:endParaRPr lang="en-US" sz="2900" dirty="0"/>
          </a:p>
          <a:p>
            <a:pPr marL="0" indent="0">
              <a:buNone/>
            </a:pPr>
            <a:r>
              <a:rPr lang="bg-BG" sz="2900" dirty="0" smtClean="0"/>
              <a:t>		</a:t>
            </a:r>
            <a:r>
              <a:rPr lang="en-US" sz="2900" dirty="0" err="1" smtClean="0"/>
              <a:t>System.out.println</a:t>
            </a:r>
            <a:r>
              <a:rPr lang="en-US" sz="2900" dirty="0"/>
              <a:t>();</a:t>
            </a:r>
          </a:p>
          <a:p>
            <a:pPr marL="0" indent="0">
              <a:buNone/>
            </a:pPr>
            <a:r>
              <a:rPr lang="bg-BG" sz="2900" dirty="0" smtClean="0"/>
              <a:t>		</a:t>
            </a:r>
            <a:r>
              <a:rPr lang="en-US" sz="2900" dirty="0" smtClean="0"/>
              <a:t>for </a:t>
            </a:r>
            <a:r>
              <a:rPr lang="en-US" sz="2900" dirty="0"/>
              <a:t>(Integer </a:t>
            </a:r>
            <a:r>
              <a:rPr lang="en-US" sz="2900" dirty="0" err="1"/>
              <a:t>i</a:t>
            </a:r>
            <a:r>
              <a:rPr lang="en-US" sz="2900" dirty="0"/>
              <a:t> : map1.keySet()) {</a:t>
            </a:r>
          </a:p>
          <a:p>
            <a:pPr marL="0" indent="0">
              <a:buNone/>
            </a:pPr>
            <a:r>
              <a:rPr lang="bg-BG" sz="2900" dirty="0" smtClean="0"/>
              <a:t>			</a:t>
            </a:r>
            <a:r>
              <a:rPr lang="en-US" sz="2900" dirty="0" err="1" smtClean="0"/>
              <a:t>System.out.println</a:t>
            </a:r>
            <a:r>
              <a:rPr lang="en-US" sz="2900" dirty="0"/>
              <a:t>("key: " + </a:t>
            </a:r>
            <a:r>
              <a:rPr lang="en-US" sz="2900" dirty="0" err="1"/>
              <a:t>i</a:t>
            </a:r>
            <a:r>
              <a:rPr lang="en-US" sz="2900" dirty="0"/>
              <a:t> + "\t value: " + map1.get(</a:t>
            </a:r>
            <a:r>
              <a:rPr lang="en-US" sz="2900" dirty="0" err="1"/>
              <a:t>i</a:t>
            </a:r>
            <a:r>
              <a:rPr lang="en-US" sz="2900" dirty="0"/>
              <a:t>));</a:t>
            </a:r>
          </a:p>
          <a:p>
            <a:pPr marL="0" indent="0">
              <a:buNone/>
            </a:pPr>
            <a:r>
              <a:rPr lang="bg-BG" sz="2900" dirty="0" smtClean="0"/>
              <a:t>		</a:t>
            </a:r>
            <a:r>
              <a:rPr lang="en-US" sz="2900" dirty="0" smtClean="0"/>
              <a:t>}</a:t>
            </a:r>
            <a:endParaRPr lang="en-US" sz="2900" dirty="0"/>
          </a:p>
          <a:p>
            <a:pPr marL="0" indent="0">
              <a:buNone/>
            </a:pPr>
            <a:r>
              <a:rPr lang="bg-BG" sz="2900" dirty="0" smtClean="0"/>
              <a:t>	</a:t>
            </a:r>
            <a:r>
              <a:rPr lang="en-US" sz="2900" dirty="0" smtClean="0"/>
              <a:t>}</a:t>
            </a:r>
            <a:endParaRPr lang="en-US" sz="2900" dirty="0"/>
          </a:p>
          <a:p>
            <a:pPr marL="0" indent="0">
              <a:buNone/>
            </a:pPr>
            <a:r>
              <a:rPr lang="en-US" sz="2900" dirty="0"/>
              <a:t>}</a:t>
            </a:r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26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1198393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dirty="0"/>
              <a:t>Задача </a:t>
            </a:r>
            <a:r>
              <a:rPr lang="bg-BG" dirty="0" smtClean="0"/>
              <a:t>1-5</a:t>
            </a:r>
            <a:r>
              <a:rPr lang="en-US" dirty="0" smtClean="0"/>
              <a:t> -</a:t>
            </a:r>
            <a:r>
              <a:rPr lang="bg-BG" dirty="0"/>
              <a:t> Разпечатка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016000"/>
            <a:ext cx="10515600" cy="595085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bg-BG" sz="2900" dirty="0"/>
              <a:t>		</a:t>
            </a:r>
            <a:r>
              <a:rPr lang="bg-BG" sz="2900" dirty="0" smtClean="0"/>
              <a:t>:</a:t>
            </a:r>
            <a:endParaRPr lang="bg-BG" sz="2900" dirty="0"/>
          </a:p>
          <a:p>
            <a:pPr marL="0" indent="0">
              <a:buNone/>
            </a:pPr>
            <a:r>
              <a:rPr lang="bg-BG" sz="2900" dirty="0"/>
              <a:t>{100=</a:t>
            </a:r>
            <a:r>
              <a:rPr lang="en-US" sz="2900" dirty="0"/>
              <a:t>Ivan, 101=</a:t>
            </a:r>
            <a:r>
              <a:rPr lang="en-US" sz="2900" dirty="0" err="1"/>
              <a:t>Stoian</a:t>
            </a:r>
            <a:r>
              <a:rPr lang="en-US" sz="2900" dirty="0"/>
              <a:t>, </a:t>
            </a:r>
            <a:r>
              <a:rPr lang="en-US" sz="2900" dirty="0" smtClean="0"/>
              <a:t>102=</a:t>
            </a:r>
            <a:r>
              <a:rPr lang="en-US" sz="2900" dirty="0" err="1" smtClean="0"/>
              <a:t>Dragomir</a:t>
            </a:r>
            <a:r>
              <a:rPr lang="en-US" sz="2900" dirty="0" smtClean="0"/>
              <a:t>, 103=</a:t>
            </a:r>
            <a:r>
              <a:rPr lang="en-US" sz="2900" dirty="0" err="1" smtClean="0"/>
              <a:t>Petar</a:t>
            </a:r>
            <a:r>
              <a:rPr lang="en-US" sz="2900" dirty="0" smtClean="0"/>
              <a:t>}</a:t>
            </a:r>
            <a:endParaRPr lang="en-US" sz="2900" dirty="0"/>
          </a:p>
          <a:p>
            <a:pPr marL="0" indent="0">
              <a:buNone/>
            </a:pPr>
            <a:r>
              <a:rPr lang="en-US" sz="2900" dirty="0"/>
              <a:t>{100=Ivan, 101=</a:t>
            </a:r>
            <a:r>
              <a:rPr lang="en-US" sz="2900" dirty="0" err="1"/>
              <a:t>Stoian</a:t>
            </a:r>
            <a:r>
              <a:rPr lang="en-US" sz="2900" dirty="0"/>
              <a:t>, 102=Koko, </a:t>
            </a:r>
            <a:r>
              <a:rPr lang="en-US" sz="2900" dirty="0" smtClean="0"/>
              <a:t>103=</a:t>
            </a:r>
            <a:r>
              <a:rPr lang="en-US" sz="2900" dirty="0" err="1" smtClean="0"/>
              <a:t>Petar</a:t>
            </a:r>
            <a:r>
              <a:rPr lang="en-US" sz="2900" dirty="0" smtClean="0"/>
              <a:t>}</a:t>
            </a:r>
            <a:endParaRPr lang="en-US" sz="2900" dirty="0"/>
          </a:p>
          <a:p>
            <a:pPr marL="0" indent="0">
              <a:buNone/>
            </a:pPr>
            <a:r>
              <a:rPr lang="en-US" sz="2900" dirty="0"/>
              <a:t>{100=Ivan, 101=</a:t>
            </a:r>
            <a:r>
              <a:rPr lang="en-US" sz="2900" dirty="0" err="1"/>
              <a:t>Gogo</a:t>
            </a:r>
            <a:r>
              <a:rPr lang="en-US" sz="2900" dirty="0"/>
              <a:t>, 102=Koko, </a:t>
            </a:r>
            <a:r>
              <a:rPr lang="en-US" sz="2900" dirty="0" smtClean="0"/>
              <a:t>103=</a:t>
            </a:r>
            <a:r>
              <a:rPr lang="en-US" sz="2900" dirty="0" err="1" smtClean="0"/>
              <a:t>Petar</a:t>
            </a:r>
            <a:r>
              <a:rPr lang="en-US" sz="2900" dirty="0" smtClean="0"/>
              <a:t>}</a:t>
            </a:r>
            <a:endParaRPr lang="en-US" sz="2900" dirty="0"/>
          </a:p>
          <a:p>
            <a:pPr marL="0" indent="0">
              <a:buNone/>
            </a:pPr>
            <a:r>
              <a:rPr lang="en-US" sz="2900" dirty="0"/>
              <a:t>{100=Ivan, 101=</a:t>
            </a:r>
            <a:r>
              <a:rPr lang="en-US" sz="2900" dirty="0" err="1"/>
              <a:t>Gogo</a:t>
            </a:r>
            <a:r>
              <a:rPr lang="en-US" sz="2900" dirty="0"/>
              <a:t>, 102=Koko, </a:t>
            </a:r>
            <a:r>
              <a:rPr lang="en-US" sz="2900" dirty="0" smtClean="0"/>
              <a:t>103=</a:t>
            </a:r>
            <a:r>
              <a:rPr lang="en-US" sz="2900" dirty="0" err="1" smtClean="0"/>
              <a:t>Petar</a:t>
            </a:r>
            <a:r>
              <a:rPr lang="en-US" sz="2900" dirty="0" smtClean="0"/>
              <a:t>, 105=Anton}</a:t>
            </a:r>
            <a:endParaRPr lang="en-US" sz="2900" dirty="0"/>
          </a:p>
          <a:p>
            <a:pPr marL="0" indent="0">
              <a:buNone/>
            </a:pPr>
            <a:r>
              <a:rPr lang="en-US" sz="2900" dirty="0"/>
              <a:t>{100=Ivan, 101=</a:t>
            </a:r>
            <a:r>
              <a:rPr lang="en-US" sz="2900" dirty="0" err="1"/>
              <a:t>Gogo</a:t>
            </a:r>
            <a:r>
              <a:rPr lang="en-US" sz="2900" dirty="0"/>
              <a:t>, 102=Koko, </a:t>
            </a:r>
            <a:r>
              <a:rPr lang="en-US" sz="2900" dirty="0" smtClean="0"/>
              <a:t>103=</a:t>
            </a:r>
            <a:r>
              <a:rPr lang="en-US" sz="2900" dirty="0" err="1" smtClean="0"/>
              <a:t>Petar</a:t>
            </a:r>
            <a:r>
              <a:rPr lang="en-US" sz="2900" dirty="0" smtClean="0"/>
              <a:t>, 105=Anton}</a:t>
            </a:r>
            <a:endParaRPr lang="en-US" sz="2900" dirty="0"/>
          </a:p>
          <a:p>
            <a:pPr marL="0" indent="0">
              <a:buNone/>
            </a:pPr>
            <a:r>
              <a:rPr lang="en-US" sz="2900" dirty="0"/>
              <a:t>Ivan</a:t>
            </a:r>
          </a:p>
          <a:p>
            <a:pPr marL="0" indent="0">
              <a:buNone/>
            </a:pPr>
            <a:r>
              <a:rPr lang="en-US" sz="2900" dirty="0"/>
              <a:t>[Ivan, </a:t>
            </a:r>
            <a:r>
              <a:rPr lang="en-US" sz="2900" dirty="0" err="1"/>
              <a:t>Gogo</a:t>
            </a:r>
            <a:r>
              <a:rPr lang="en-US" sz="2900" dirty="0"/>
              <a:t>, Koko, </a:t>
            </a:r>
            <a:r>
              <a:rPr lang="en-US" sz="2900" dirty="0" err="1" smtClean="0"/>
              <a:t>Petar</a:t>
            </a:r>
            <a:r>
              <a:rPr lang="en-US" sz="2900" dirty="0" smtClean="0"/>
              <a:t>, Anton]</a:t>
            </a:r>
            <a:endParaRPr lang="en-US" sz="2900" dirty="0"/>
          </a:p>
          <a:p>
            <a:pPr marL="0" indent="0">
              <a:buNone/>
            </a:pPr>
            <a:r>
              <a:rPr lang="en-US" sz="2900" dirty="0"/>
              <a:t>[100=Ivan, 101=</a:t>
            </a:r>
            <a:r>
              <a:rPr lang="en-US" sz="2900" dirty="0" err="1"/>
              <a:t>Gogo</a:t>
            </a:r>
            <a:r>
              <a:rPr lang="en-US" sz="2900" dirty="0"/>
              <a:t>, 102=Koko, </a:t>
            </a:r>
            <a:r>
              <a:rPr lang="en-US" sz="2900" dirty="0" smtClean="0"/>
              <a:t>103=</a:t>
            </a:r>
            <a:r>
              <a:rPr lang="en-US" sz="2900" dirty="0" err="1" smtClean="0"/>
              <a:t>Petar</a:t>
            </a:r>
            <a:r>
              <a:rPr lang="en-US" sz="2900" dirty="0" smtClean="0"/>
              <a:t>, 105=Anton]</a:t>
            </a:r>
            <a:endParaRPr lang="en-US" sz="2900" dirty="0"/>
          </a:p>
          <a:p>
            <a:pPr marL="0" indent="0">
              <a:buNone/>
            </a:pPr>
            <a:r>
              <a:rPr lang="en-US" sz="2900" dirty="0"/>
              <a:t>true</a:t>
            </a:r>
          </a:p>
          <a:p>
            <a:pPr marL="0" indent="0">
              <a:buNone/>
            </a:pPr>
            <a:r>
              <a:rPr lang="en-US" sz="2900" dirty="0"/>
              <a:t>true</a:t>
            </a:r>
          </a:p>
          <a:p>
            <a:pPr marL="0" indent="0">
              <a:buNone/>
            </a:pPr>
            <a:r>
              <a:rPr lang="en-US" sz="2900" dirty="0"/>
              <a:t>key=100 key=101 key=102 key=103 key=105</a:t>
            </a:r>
          </a:p>
          <a:p>
            <a:pPr marL="0" indent="0">
              <a:buNone/>
            </a:pPr>
            <a:r>
              <a:rPr lang="en-US" sz="2900" dirty="0"/>
              <a:t>values=Ivan values=</a:t>
            </a:r>
            <a:r>
              <a:rPr lang="en-US" sz="2900" dirty="0" err="1"/>
              <a:t>Gogo</a:t>
            </a:r>
            <a:r>
              <a:rPr lang="en-US" sz="2900" dirty="0"/>
              <a:t> values=Koko </a:t>
            </a:r>
            <a:r>
              <a:rPr lang="en-US" sz="2900" dirty="0" smtClean="0"/>
              <a:t>values=</a:t>
            </a:r>
            <a:r>
              <a:rPr lang="en-US" sz="2900" dirty="0" err="1" smtClean="0"/>
              <a:t>Petar</a:t>
            </a:r>
            <a:r>
              <a:rPr lang="en-US" sz="2900" dirty="0" smtClean="0"/>
              <a:t> values=Anton</a:t>
            </a:r>
            <a:endParaRPr lang="en-US" sz="2900" dirty="0"/>
          </a:p>
          <a:p>
            <a:pPr marL="0" indent="0">
              <a:buNone/>
            </a:pPr>
            <a:r>
              <a:rPr lang="en-US" sz="2900" dirty="0"/>
              <a:t>key: 100 value: Ivan</a:t>
            </a:r>
          </a:p>
          <a:p>
            <a:pPr marL="0" indent="0">
              <a:buNone/>
            </a:pPr>
            <a:r>
              <a:rPr lang="en-US" sz="2900" dirty="0"/>
              <a:t>key: 101 value: </a:t>
            </a:r>
            <a:r>
              <a:rPr lang="en-US" sz="2900" dirty="0" err="1"/>
              <a:t>Gogo</a:t>
            </a:r>
            <a:endParaRPr lang="en-US" sz="2900" dirty="0"/>
          </a:p>
          <a:p>
            <a:pPr marL="0" indent="0">
              <a:buNone/>
            </a:pPr>
            <a:r>
              <a:rPr lang="en-US" sz="2900" dirty="0"/>
              <a:t>key: 102 value: Koko</a:t>
            </a:r>
          </a:p>
          <a:p>
            <a:pPr marL="0" indent="0">
              <a:buNone/>
            </a:pPr>
            <a:r>
              <a:rPr lang="en-US" sz="2900" dirty="0"/>
              <a:t>key: 103 value: </a:t>
            </a:r>
            <a:r>
              <a:rPr lang="en-US" sz="2900" dirty="0" err="1" smtClean="0"/>
              <a:t>Petar</a:t>
            </a:r>
            <a:endParaRPr lang="en-US" sz="2900" dirty="0"/>
          </a:p>
          <a:p>
            <a:pPr marL="0" indent="0">
              <a:buNone/>
            </a:pPr>
            <a:r>
              <a:rPr lang="en-US" sz="2900" dirty="0"/>
              <a:t>key: 105 value: </a:t>
            </a:r>
            <a:r>
              <a:rPr lang="en-US" sz="2900" dirty="0" smtClean="0"/>
              <a:t>Anton</a:t>
            </a:r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27</a:t>
            </a:fld>
            <a:endParaRPr lang="bg-BG"/>
          </a:p>
        </p:txBody>
      </p:sp>
      <p:pic>
        <p:nvPicPr>
          <p:cNvPr id="6" name="Picture 2" descr="emoji emoticons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4146" y="2202090"/>
            <a:ext cx="20193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6123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bg-BG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www.w3schools.com/java/java_hashmap.asp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https://www.geeksforgeeks.org/java-util-hashmap-in-java-with-examples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bg-BG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28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0277448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bg-BG" b="1" dirty="0"/>
              <a:t>Създаване на </a:t>
            </a:r>
            <a:r>
              <a:rPr lang="en-US" b="1" dirty="0" err="1"/>
              <a:t>HashMap</a:t>
            </a:r>
            <a:r>
              <a:rPr lang="en-US" b="1" dirty="0"/>
              <a:t> object</a:t>
            </a:r>
            <a:endParaRPr lang="bg-BG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bg-BG" dirty="0"/>
          </a:p>
          <a:p>
            <a:r>
              <a:rPr lang="bg-BG" dirty="0" smtClean="0"/>
              <a:t>Създаване на </a:t>
            </a:r>
            <a:r>
              <a:rPr lang="en-US" dirty="0" err="1"/>
              <a:t>HashMap</a:t>
            </a:r>
            <a:r>
              <a:rPr lang="en-US" dirty="0"/>
              <a:t> </a:t>
            </a:r>
            <a:r>
              <a:rPr lang="en-US" dirty="0" smtClean="0"/>
              <a:t>object </a:t>
            </a:r>
            <a:r>
              <a:rPr lang="bg-BG" dirty="0" smtClean="0"/>
              <a:t>с име </a:t>
            </a:r>
            <a:r>
              <a:rPr lang="en-US" dirty="0" err="1" smtClean="0"/>
              <a:t>capitalCities</a:t>
            </a:r>
            <a:r>
              <a:rPr lang="en-US" dirty="0" smtClean="0"/>
              <a:t> </a:t>
            </a:r>
            <a:r>
              <a:rPr lang="en-US" dirty="0"/>
              <a:t>, </a:t>
            </a:r>
            <a:r>
              <a:rPr lang="bg-BG" dirty="0"/>
              <a:t>в който ще </a:t>
            </a:r>
            <a:r>
              <a:rPr lang="bg-BG" dirty="0" smtClean="0"/>
              <a:t>се съхраняват </a:t>
            </a:r>
            <a:r>
              <a:rPr lang="en-US" dirty="0"/>
              <a:t>String keys </a:t>
            </a:r>
            <a:r>
              <a:rPr lang="bg-BG" dirty="0"/>
              <a:t>и </a:t>
            </a:r>
            <a:r>
              <a:rPr lang="en-US" dirty="0"/>
              <a:t>String values: </a:t>
            </a:r>
            <a:endParaRPr lang="bg-BG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19512" t="42768" r="33100" b="44553"/>
          <a:stretch/>
        </p:blipFill>
        <p:spPr>
          <a:xfrm>
            <a:off x="1162594" y="3422393"/>
            <a:ext cx="10855550" cy="1632933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4513943" y="4325257"/>
            <a:ext cx="1872343" cy="730069"/>
          </a:xfrm>
          <a:prstGeom prst="roundRect">
            <a:avLst/>
          </a:prstGeom>
          <a:noFill/>
          <a:ln w="381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3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8047795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 smtClean="0"/>
              <a:t>Методи </a:t>
            </a:r>
            <a:r>
              <a:rPr lang="ru-RU" b="1" dirty="0"/>
              <a:t>за работа с HashMap 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42665"/>
            <a:ext cx="10515600" cy="3859742"/>
          </a:xfrm>
        </p:spPr>
        <p:txBody>
          <a:bodyPr/>
          <a:lstStyle/>
          <a:p>
            <a:r>
              <a:rPr lang="ru-RU" dirty="0" smtClean="0"/>
              <a:t> </a:t>
            </a:r>
            <a:r>
              <a:rPr lang="ru-RU" b="1" dirty="0"/>
              <a:t>Добавяне на елементи: </a:t>
            </a:r>
            <a:r>
              <a:rPr lang="ru-RU" b="1" dirty="0">
                <a:solidFill>
                  <a:srgbClr val="0070C0"/>
                </a:solidFill>
              </a:rPr>
              <a:t>put() метод </a:t>
            </a:r>
            <a:endParaRPr lang="bg-BG" dirty="0">
              <a:solidFill>
                <a:srgbClr val="0070C0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330" t="36180" r="51372" b="27588"/>
          <a:stretch/>
        </p:blipFill>
        <p:spPr>
          <a:xfrm>
            <a:off x="1059798" y="2258425"/>
            <a:ext cx="9584673" cy="412786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51013" t="35604" r="8160" b="57540"/>
          <a:stretch/>
        </p:blipFill>
        <p:spPr>
          <a:xfrm>
            <a:off x="2678384" y="5486275"/>
            <a:ext cx="9288900" cy="798411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4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59962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Достъп до елементи 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bg-BG" dirty="0"/>
          </a:p>
          <a:p>
            <a:r>
              <a:rPr lang="ru-RU" b="1" dirty="0" smtClean="0"/>
              <a:t>За достъп </a:t>
            </a:r>
            <a:r>
              <a:rPr lang="ru-RU" b="1" dirty="0"/>
              <a:t>до елемент (value) в HashMap, се използва </a:t>
            </a:r>
            <a:r>
              <a:rPr lang="ru-RU" b="1" dirty="0">
                <a:solidFill>
                  <a:srgbClr val="0070C0"/>
                </a:solidFill>
              </a:rPr>
              <a:t>get() метод </a:t>
            </a:r>
            <a:r>
              <a:rPr lang="ru-RU" b="1" dirty="0"/>
              <a:t>, </a:t>
            </a:r>
            <a:r>
              <a:rPr lang="ru-RU" b="1" dirty="0">
                <a:solidFill>
                  <a:schemeClr val="accent2"/>
                </a:solidFill>
              </a:rPr>
              <a:t>съответстващ на неговия ключ ( key)</a:t>
            </a:r>
            <a:r>
              <a:rPr lang="ru-RU" b="1" dirty="0"/>
              <a:t>: </a:t>
            </a:r>
            <a:endParaRPr lang="bg-BG" dirty="0"/>
          </a:p>
        </p:txBody>
      </p:sp>
      <p:sp>
        <p:nvSpPr>
          <p:cNvPr id="4" name="Rounded Rectangle 3"/>
          <p:cNvSpPr/>
          <p:nvPr/>
        </p:nvSpPr>
        <p:spPr>
          <a:xfrm>
            <a:off x="1972491" y="3827417"/>
            <a:ext cx="7850778" cy="1084217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2800" b="1" dirty="0" err="1" smtClean="0"/>
              <a:t>capitalCities.get</a:t>
            </a:r>
            <a:r>
              <a:rPr lang="en-US" sz="2800" b="1" dirty="0"/>
              <a:t>("England"); </a:t>
            </a:r>
            <a:endParaRPr lang="bg-BG" sz="2800" b="1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5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41702996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Достъп до елементи 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306286"/>
            <a:ext cx="10515600" cy="4379081"/>
          </a:xfrm>
        </p:spPr>
        <p:txBody>
          <a:bodyPr/>
          <a:lstStyle/>
          <a:p>
            <a:endParaRPr lang="bg-BG" dirty="0"/>
          </a:p>
          <a:p>
            <a:r>
              <a:rPr lang="ru-RU" b="1" dirty="0" smtClean="0"/>
              <a:t>За достъп </a:t>
            </a:r>
            <a:r>
              <a:rPr lang="ru-RU" b="1" dirty="0"/>
              <a:t>до елемент (value) в HashMap, се използва </a:t>
            </a:r>
            <a:r>
              <a:rPr lang="ru-RU" b="1" dirty="0">
                <a:solidFill>
                  <a:srgbClr val="0070C0"/>
                </a:solidFill>
              </a:rPr>
              <a:t>get() метод </a:t>
            </a:r>
            <a:r>
              <a:rPr lang="ru-RU" b="1" dirty="0"/>
              <a:t>, съответстващ на неговия ключ ( key): </a:t>
            </a:r>
            <a:endParaRPr lang="bg-BG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/>
          <a:srcRect l="1252" t="34673" r="52343" b="27827"/>
          <a:stretch/>
        </p:blipFill>
        <p:spPr>
          <a:xfrm>
            <a:off x="1407886" y="2631849"/>
            <a:ext cx="9302001" cy="422615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49578" t="31014" r="36357" b="57046"/>
          <a:stretch/>
        </p:blipFill>
        <p:spPr>
          <a:xfrm>
            <a:off x="8534400" y="4949371"/>
            <a:ext cx="2819400" cy="1345596"/>
          </a:xfrm>
          <a:prstGeom prst="rect">
            <a:avLst/>
          </a:prstGeo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6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410337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Премахване на елемент(value) 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 smtClean="0"/>
              <a:t>remove</a:t>
            </a:r>
            <a:r>
              <a:rPr lang="ru-RU" b="1" dirty="0"/>
              <a:t>() метод, отново обвързан с неговия ключ( key): </a:t>
            </a:r>
            <a:endParaRPr lang="ru-RU" dirty="0"/>
          </a:p>
        </p:txBody>
      </p:sp>
      <p:sp>
        <p:nvSpPr>
          <p:cNvPr id="4" name="Rounded Rectangle 3"/>
          <p:cNvSpPr/>
          <p:nvPr/>
        </p:nvSpPr>
        <p:spPr>
          <a:xfrm>
            <a:off x="1332411" y="3278777"/>
            <a:ext cx="9313818" cy="1436914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/>
              <a:t>capitalCities.remove</a:t>
            </a:r>
            <a:r>
              <a:rPr lang="en-US" sz="4000" dirty="0"/>
              <a:t>("England"); </a:t>
            </a:r>
            <a:endParaRPr lang="bg-BG" sz="4000" dirty="0"/>
          </a:p>
          <a:p>
            <a:pPr algn="ctr"/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7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2206711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Премахване на елемент(value) 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dirty="0" smtClean="0"/>
              <a:t>remove</a:t>
            </a:r>
            <a:r>
              <a:rPr lang="ru-RU" b="1" dirty="0"/>
              <a:t>() метод, отново обвързан с неговия ключ( key): </a:t>
            </a:r>
            <a:endParaRPr lang="ru-RU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8</a:t>
            </a:fld>
            <a:endParaRPr lang="bg-BG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/>
          <a:srcRect l="1251" t="35665" r="52900" b="25446"/>
          <a:stretch/>
        </p:blipFill>
        <p:spPr>
          <a:xfrm>
            <a:off x="838200" y="2402794"/>
            <a:ext cx="9056008" cy="4318681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2"/>
          <a:srcRect l="50152" t="31882" r="18508" b="56127"/>
          <a:stretch/>
        </p:blipFill>
        <p:spPr>
          <a:xfrm>
            <a:off x="6520996" y="5221967"/>
            <a:ext cx="5562600" cy="1196673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>
          <a:xfrm>
            <a:off x="319314" y="5080000"/>
            <a:ext cx="957943" cy="928914"/>
          </a:xfrm>
          <a:prstGeom prst="rightArrow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12772608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b="1" dirty="0"/>
              <a:t>Премахване на всички елементи </a:t>
            </a:r>
            <a:endParaRPr lang="bg-B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ru-RU" b="1" i="1" dirty="0" smtClean="0"/>
              <a:t> </a:t>
            </a:r>
            <a:r>
              <a:rPr lang="ru-RU" b="1" dirty="0" smtClean="0"/>
              <a:t>метод clear</a:t>
            </a:r>
            <a:r>
              <a:rPr lang="ru-RU" b="1" dirty="0"/>
              <a:t>() </a:t>
            </a:r>
            <a:endParaRPr lang="ru-RU" dirty="0"/>
          </a:p>
        </p:txBody>
      </p:sp>
      <p:sp>
        <p:nvSpPr>
          <p:cNvPr id="4" name="Rounded Rectangle 3"/>
          <p:cNvSpPr/>
          <p:nvPr/>
        </p:nvSpPr>
        <p:spPr>
          <a:xfrm>
            <a:off x="1332411" y="3278777"/>
            <a:ext cx="9313818" cy="1436914"/>
          </a:xfrm>
          <a:prstGeom prst="roundRec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/>
              <a:t>capitalCities.clear</a:t>
            </a:r>
            <a:r>
              <a:rPr lang="en-US" sz="4000" dirty="0"/>
              <a:t>(); </a:t>
            </a:r>
          </a:p>
          <a:p>
            <a:pPr algn="ctr"/>
            <a:endParaRPr lang="bg-BG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Annie Ushanova</a:t>
            </a:r>
            <a:endParaRPr lang="bg-BG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4FDB28D-304C-45FC-AF9C-24E383449755}" type="slidenum">
              <a:rPr lang="bg-BG" smtClean="0"/>
              <a:t>9</a:t>
            </a:fld>
            <a:endParaRPr lang="bg-BG"/>
          </a:p>
        </p:txBody>
      </p:sp>
    </p:spTree>
    <p:extLst>
      <p:ext uri="{BB962C8B-B14F-4D97-AF65-F5344CB8AC3E}">
        <p14:creationId xmlns:p14="http://schemas.microsoft.com/office/powerpoint/2010/main" val="37849988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Alex">
  <a:themeElements>
    <a:clrScheme name="AnalogousFromDarkSeedLeftStep">
      <a:dk1>
        <a:srgbClr val="000000"/>
      </a:dk1>
      <a:lt1>
        <a:srgbClr val="FFFFFF"/>
      </a:lt1>
      <a:dk2>
        <a:srgbClr val="243941"/>
      </a:dk2>
      <a:lt2>
        <a:srgbClr val="E5E8E2"/>
      </a:lt2>
      <a:accent1>
        <a:srgbClr val="894DC3"/>
      </a:accent1>
      <a:accent2>
        <a:srgbClr val="6057BD"/>
      </a:accent2>
      <a:accent3>
        <a:srgbClr val="4D73C3"/>
      </a:accent3>
      <a:accent4>
        <a:srgbClr val="3B93B1"/>
      </a:accent4>
      <a:accent5>
        <a:srgbClr val="46B3A2"/>
      </a:accent5>
      <a:accent6>
        <a:srgbClr val="3BB16D"/>
      </a:accent6>
      <a:hlink>
        <a:srgbClr val="309192"/>
      </a:hlink>
      <a:folHlink>
        <a:srgbClr val="7F7F7F"/>
      </a:folHlink>
    </a:clrScheme>
    <a:fontScheme name="Festival">
      <a:majorFont>
        <a:latin typeface="Tw Cen MT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lex" id="{AC97800E-53C8-422B-A9B7-E671AC8CB2AB}" vid="{28EA3E66-04BC-4234-910B-F05ECC8E28D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D71A6ADF2F2B644EBEBC07A6ED6BD13F" ma:contentTypeVersion="1" ma:contentTypeDescription="Create a new document." ma:contentTypeScope="" ma:versionID="95dc69a2149da936d4541a5f43081227">
  <xsd:schema xmlns:xsd="http://www.w3.org/2001/XMLSchema" xmlns:xs="http://www.w3.org/2001/XMLSchema" xmlns:p="http://schemas.microsoft.com/office/2006/metadata/properties" xmlns:ns2="4ae9ce63-89be-4a85-8024-40fda58b77f2" targetNamespace="http://schemas.microsoft.com/office/2006/metadata/properties" ma:root="true" ma:fieldsID="f44133ae034bf932d9ee99f92466e0dd" ns2:_="">
    <xsd:import namespace="4ae9ce63-89be-4a85-8024-40fda58b77f2"/>
    <xsd:element name="properties">
      <xsd:complexType>
        <xsd:sequence>
          <xsd:element name="documentManagement">
            <xsd:complexType>
              <xsd:all>
                <xsd:element ref="ns2:Reference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ae9ce63-89be-4a85-8024-40fda58b77f2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4ae9ce63-89be-4a85-8024-40fda58b77f2" xsi:nil="true"/>
  </documentManagement>
</p:properties>
</file>

<file path=customXml/itemProps1.xml><?xml version="1.0" encoding="utf-8"?>
<ds:datastoreItem xmlns:ds="http://schemas.openxmlformats.org/officeDocument/2006/customXml" ds:itemID="{D13D7D7F-3ED7-46EC-957F-D345B752BD7D}"/>
</file>

<file path=customXml/itemProps2.xml><?xml version="1.0" encoding="utf-8"?>
<ds:datastoreItem xmlns:ds="http://schemas.openxmlformats.org/officeDocument/2006/customXml" ds:itemID="{37E6CC25-C2E3-4B8A-8275-7B0D85C70522}"/>
</file>

<file path=customXml/itemProps3.xml><?xml version="1.0" encoding="utf-8"?>
<ds:datastoreItem xmlns:ds="http://schemas.openxmlformats.org/officeDocument/2006/customXml" ds:itemID="{2BF63BBC-9996-4003-AB74-86965E89DF02}"/>
</file>

<file path=docProps/app.xml><?xml version="1.0" encoding="utf-8"?>
<Properties xmlns="http://schemas.openxmlformats.org/officeDocument/2006/extended-properties" xmlns:vt="http://schemas.openxmlformats.org/officeDocument/2006/docPropsVTypes">
  <Template>Alex</Template>
  <TotalTime>1964</TotalTime>
  <Words>1106</Words>
  <Application>Microsoft Office PowerPoint</Application>
  <PresentationFormat>Widescreen</PresentationFormat>
  <Paragraphs>195</Paragraphs>
  <Slides>28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3" baseType="lpstr">
      <vt:lpstr>Arial</vt:lpstr>
      <vt:lpstr>Avenir Next LT Pro</vt:lpstr>
      <vt:lpstr>Calibri</vt:lpstr>
      <vt:lpstr>Tw Cen MT</vt:lpstr>
      <vt:lpstr>Alex</vt:lpstr>
      <vt:lpstr>  Java HashMap </vt:lpstr>
      <vt:lpstr>HashMap структурата </vt:lpstr>
      <vt:lpstr>Създаване на HashMap object</vt:lpstr>
      <vt:lpstr>Методи за работа с HashMap </vt:lpstr>
      <vt:lpstr>Достъп до елементи </vt:lpstr>
      <vt:lpstr>Достъп до елементи </vt:lpstr>
      <vt:lpstr>Премахване на елемент(value) </vt:lpstr>
      <vt:lpstr>Премахване на елемент(value) </vt:lpstr>
      <vt:lpstr>Премахване на всички елементи </vt:lpstr>
      <vt:lpstr>Премахване на всички елементи </vt:lpstr>
      <vt:lpstr>Размерност на HashMap </vt:lpstr>
      <vt:lpstr>Размерност на HashMap </vt:lpstr>
      <vt:lpstr>Обхождане на елементите на HashMap с for-each</vt:lpstr>
      <vt:lpstr>Обхождане на елементите на HashMap с for-each</vt:lpstr>
      <vt:lpstr>Обхождане на елементите на HashMap с for-each</vt:lpstr>
      <vt:lpstr>Пример за печат на keys и values </vt:lpstr>
      <vt:lpstr>Други типове данни за ключ и стойност в HashMap</vt:lpstr>
      <vt:lpstr>Пример (1-1):</vt:lpstr>
      <vt:lpstr>Пример (1-2):</vt:lpstr>
      <vt:lpstr>Методи за работа с HashMap-обобщение </vt:lpstr>
      <vt:lpstr>Домашно:</vt:lpstr>
      <vt:lpstr>Задача 1-1</vt:lpstr>
      <vt:lpstr>Задача 1-2</vt:lpstr>
      <vt:lpstr>Задача 1-3</vt:lpstr>
      <vt:lpstr>Задача 1-4</vt:lpstr>
      <vt:lpstr>Задача 1-5</vt:lpstr>
      <vt:lpstr>Задача 1-5 - Разпечатка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HashMap</dc:title>
  <dc:creator>Annie Ushanova</dc:creator>
  <cp:lastModifiedBy>Annie Ushanova</cp:lastModifiedBy>
  <cp:revision>75</cp:revision>
  <dcterms:created xsi:type="dcterms:W3CDTF">2020-06-02T05:56:17Z</dcterms:created>
  <dcterms:modified xsi:type="dcterms:W3CDTF">2020-06-12T05:06:24Z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0x010100D71A6ADF2F2B644EBEBC07A6ED6BD13F</vt:lpwstr>
  </property>
</Properties>
</file>